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charts/chart2.xml" ContentType="application/vnd.openxmlformats-officedocument.drawingml.chart+xml"/>
  <Override PartName="/ppt/notesSlides/notesSlide43.xml" ContentType="application/vnd.openxmlformats-officedocument.presentationml.notesSlide+xml"/>
  <Override PartName="/ppt/charts/chart3.xml" ContentType="application/vnd.openxmlformats-officedocument.drawingml.chart+xml"/>
  <Override PartName="/ppt/notesSlides/notesSlide44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notesSlides/notesSlide47.xml" ContentType="application/vnd.openxmlformats-officedocument.presentationml.notesSlide+xml"/>
  <Override PartName="/ppt/charts/chart9.xml" ContentType="application/vnd.openxmlformats-officedocument.drawingml.chart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5"/>
  </p:notesMasterIdLst>
  <p:handoutMasterIdLst>
    <p:handoutMasterId r:id="rId76"/>
  </p:handoutMasterIdLst>
  <p:sldIdLst>
    <p:sldId id="256" r:id="rId2"/>
    <p:sldId id="521" r:id="rId3"/>
    <p:sldId id="414" r:id="rId4"/>
    <p:sldId id="333" r:id="rId5"/>
    <p:sldId id="649" r:id="rId6"/>
    <p:sldId id="530" r:id="rId7"/>
    <p:sldId id="702" r:id="rId8"/>
    <p:sldId id="650" r:id="rId9"/>
    <p:sldId id="651" r:id="rId10"/>
    <p:sldId id="652" r:id="rId11"/>
    <p:sldId id="654" r:id="rId12"/>
    <p:sldId id="688" r:id="rId13"/>
    <p:sldId id="653" r:id="rId14"/>
    <p:sldId id="660" r:id="rId15"/>
    <p:sldId id="658" r:id="rId16"/>
    <p:sldId id="686" r:id="rId17"/>
    <p:sldId id="703" r:id="rId18"/>
    <p:sldId id="659" r:id="rId19"/>
    <p:sldId id="689" r:id="rId20"/>
    <p:sldId id="690" r:id="rId21"/>
    <p:sldId id="655" r:id="rId22"/>
    <p:sldId id="661" r:id="rId23"/>
    <p:sldId id="662" r:id="rId24"/>
    <p:sldId id="663" r:id="rId25"/>
    <p:sldId id="620" r:id="rId26"/>
    <p:sldId id="705" r:id="rId27"/>
    <p:sldId id="694" r:id="rId28"/>
    <p:sldId id="693" r:id="rId29"/>
    <p:sldId id="701" r:id="rId30"/>
    <p:sldId id="695" r:id="rId31"/>
    <p:sldId id="697" r:id="rId32"/>
    <p:sldId id="696" r:id="rId33"/>
    <p:sldId id="698" r:id="rId34"/>
    <p:sldId id="699" r:id="rId35"/>
    <p:sldId id="700" r:id="rId36"/>
    <p:sldId id="643" r:id="rId37"/>
    <p:sldId id="642" r:id="rId38"/>
    <p:sldId id="640" r:id="rId39"/>
    <p:sldId id="621" r:id="rId40"/>
    <p:sldId id="622" r:id="rId41"/>
    <p:sldId id="632" r:id="rId42"/>
    <p:sldId id="624" r:id="rId43"/>
    <p:sldId id="625" r:id="rId44"/>
    <p:sldId id="634" r:id="rId45"/>
    <p:sldId id="564" r:id="rId46"/>
    <p:sldId id="563" r:id="rId47"/>
    <p:sldId id="562" r:id="rId48"/>
    <p:sldId id="579" r:id="rId49"/>
    <p:sldId id="631" r:id="rId50"/>
    <p:sldId id="321" r:id="rId51"/>
    <p:sldId id="323" r:id="rId52"/>
    <p:sldId id="665" r:id="rId53"/>
    <p:sldId id="707" r:id="rId54"/>
    <p:sldId id="710" r:id="rId55"/>
    <p:sldId id="706" r:id="rId56"/>
    <p:sldId id="666" r:id="rId57"/>
    <p:sldId id="667" r:id="rId58"/>
    <p:sldId id="668" r:id="rId59"/>
    <p:sldId id="669" r:id="rId60"/>
    <p:sldId id="670" r:id="rId61"/>
    <p:sldId id="672" r:id="rId62"/>
    <p:sldId id="671" r:id="rId63"/>
    <p:sldId id="675" r:id="rId64"/>
    <p:sldId id="673" r:id="rId65"/>
    <p:sldId id="676" r:id="rId66"/>
    <p:sldId id="677" r:id="rId67"/>
    <p:sldId id="678" r:id="rId68"/>
    <p:sldId id="681" r:id="rId69"/>
    <p:sldId id="682" r:id="rId70"/>
    <p:sldId id="685" r:id="rId71"/>
    <p:sldId id="361" r:id="rId72"/>
    <p:sldId id="591" r:id="rId73"/>
    <p:sldId id="409" r:id="rId74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579E4AD-0D0A-45E3-81E7-DB885BF8D4FD}">
          <p14:sldIdLst>
            <p14:sldId id="256"/>
          </p14:sldIdLst>
        </p14:section>
        <p14:section name="Introduction" id="{5BED51AC-C81E-4CEA-8E5A-FE207B5C1C52}">
          <p14:sldIdLst>
            <p14:sldId id="521"/>
            <p14:sldId id="414"/>
            <p14:sldId id="333"/>
            <p14:sldId id="649"/>
            <p14:sldId id="530"/>
            <p14:sldId id="702"/>
            <p14:sldId id="650"/>
            <p14:sldId id="651"/>
            <p14:sldId id="652"/>
            <p14:sldId id="654"/>
            <p14:sldId id="688"/>
            <p14:sldId id="653"/>
            <p14:sldId id="660"/>
            <p14:sldId id="658"/>
            <p14:sldId id="686"/>
            <p14:sldId id="703"/>
            <p14:sldId id="659"/>
            <p14:sldId id="689"/>
            <p14:sldId id="690"/>
            <p14:sldId id="655"/>
            <p14:sldId id="661"/>
            <p14:sldId id="662"/>
            <p14:sldId id="663"/>
            <p14:sldId id="620"/>
            <p14:sldId id="705"/>
            <p14:sldId id="694"/>
            <p14:sldId id="693"/>
            <p14:sldId id="701"/>
            <p14:sldId id="695"/>
            <p14:sldId id="697"/>
            <p14:sldId id="696"/>
            <p14:sldId id="698"/>
            <p14:sldId id="699"/>
            <p14:sldId id="700"/>
            <p14:sldId id="643"/>
            <p14:sldId id="642"/>
            <p14:sldId id="640"/>
            <p14:sldId id="621"/>
            <p14:sldId id="622"/>
            <p14:sldId id="632"/>
            <p14:sldId id="624"/>
            <p14:sldId id="625"/>
            <p14:sldId id="634"/>
            <p14:sldId id="564"/>
            <p14:sldId id="563"/>
            <p14:sldId id="562"/>
            <p14:sldId id="579"/>
            <p14:sldId id="631"/>
            <p14:sldId id="321"/>
            <p14:sldId id="323"/>
            <p14:sldId id="665"/>
            <p14:sldId id="707"/>
            <p14:sldId id="710"/>
            <p14:sldId id="706"/>
            <p14:sldId id="666"/>
            <p14:sldId id="667"/>
            <p14:sldId id="668"/>
            <p14:sldId id="669"/>
            <p14:sldId id="670"/>
            <p14:sldId id="672"/>
            <p14:sldId id="671"/>
            <p14:sldId id="675"/>
            <p14:sldId id="673"/>
            <p14:sldId id="676"/>
            <p14:sldId id="677"/>
            <p14:sldId id="678"/>
            <p14:sldId id="681"/>
            <p14:sldId id="682"/>
            <p14:sldId id="685"/>
            <p14:sldId id="361"/>
            <p14:sldId id="591"/>
            <p14:sldId id="40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455" autoAdjust="0"/>
    <p:restoredTop sz="71622" autoAdjust="0"/>
  </p:normalViewPr>
  <p:slideViewPr>
    <p:cSldViewPr>
      <p:cViewPr varScale="1">
        <p:scale>
          <a:sx n="70" d="100"/>
          <a:sy n="70" d="100"/>
        </p:scale>
        <p:origin x="1637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6358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725"/>
    </p:cViewPr>
  </p:sorterViewPr>
  <p:notesViewPr>
    <p:cSldViewPr>
      <p:cViewPr varScale="1">
        <p:scale>
          <a:sx n="66" d="100"/>
          <a:sy n="66" d="100"/>
        </p:scale>
        <p:origin x="313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o1432va\Dropbox\Work\Papers\Gendersplit\April%202022%20files\data_analysis\Figure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veldhuizen\Dropbox\Work\Papers\Gendersplit\presentaties\Performance%20Beliefs%20June%202017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veldhuizen\Dropbox\Work\Papers\Gendersplit\presentaties\Performance%20Beliefs%20June%202017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veldhuizen\Dropbox\Work\Papers\Gendersplit\presentaties\Performance%20Beliefs%20June%202017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o1432va\Dropbox\Work\Papers\Gendersplit\initial%20results%20overview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o1432va\Dropbox\Work\Papers\Gendersplit\initial%20results%20overview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o1432va\Dropbox\Work\Papers\Gendersplit\initial%20results%20overview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o1432va\Dropbox\Work\Papers\Gendersplit\initial%20results%20overview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o1432va\Dropbox\Work\Papers\Gendersplit\initial%20results%20overview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'Figure Data'!$E$2:$E$33</c:f>
              <c:strCache>
                <c:ptCount val="32"/>
                <c:pt idx="0">
                  <c:v>GSY2019</c:v>
                </c:pt>
                <c:pt idx="1">
                  <c:v>Z2019</c:v>
                </c:pt>
                <c:pt idx="2">
                  <c:v>DER2014</c:v>
                </c:pt>
                <c:pt idx="3">
                  <c:v>KP2012</c:v>
                </c:pt>
                <c:pt idx="4">
                  <c:v>NV2007</c:v>
                </c:pt>
                <c:pt idx="5">
                  <c:v>BKS2012</c:v>
                </c:pt>
                <c:pt idx="6">
                  <c:v>BGP2015</c:v>
                </c:pt>
                <c:pt idx="7">
                  <c:v>BNO2014</c:v>
                </c:pt>
                <c:pt idx="8">
                  <c:v>NSV2013</c:v>
                </c:pt>
                <c:pt idx="9">
                  <c:v>BDM2017</c:v>
                </c:pt>
                <c:pt idx="10">
                  <c:v>RSZ2015</c:v>
                </c:pt>
                <c:pt idx="11">
                  <c:v>GSY2019</c:v>
                </c:pt>
                <c:pt idx="12">
                  <c:v>ADM2017</c:v>
                </c:pt>
                <c:pt idx="13">
                  <c:v>HS2017</c:v>
                </c:pt>
                <c:pt idx="14">
                  <c:v>KMV2021</c:v>
                </c:pt>
                <c:pt idx="15">
                  <c:v>RWZ2017</c:v>
                </c:pt>
                <c:pt idx="16">
                  <c:v>DF2011</c:v>
                </c:pt>
                <c:pt idx="17">
                  <c:v>BRV2021</c:v>
                </c:pt>
                <c:pt idx="18">
                  <c:v>ADM2017</c:v>
                </c:pt>
                <c:pt idx="19">
                  <c:v>ACSST2016</c:v>
                </c:pt>
                <c:pt idx="20">
                  <c:v>SR2015</c:v>
                </c:pt>
                <c:pt idx="21">
                  <c:v>SPG2018</c:v>
                </c:pt>
                <c:pt idx="22">
                  <c:v>FGLL2018</c:v>
                </c:pt>
                <c:pt idx="23">
                  <c:v>D2012</c:v>
                </c:pt>
                <c:pt idx="24">
                  <c:v>BDM2017</c:v>
                </c:pt>
                <c:pt idx="25">
                  <c:v>HP2011</c:v>
                </c:pt>
                <c:pt idx="26">
                  <c:v>FGLL2018</c:v>
                </c:pt>
                <c:pt idx="27">
                  <c:v>Z2019</c:v>
                </c:pt>
                <c:pt idx="28">
                  <c:v>Z2019</c:v>
                </c:pt>
                <c:pt idx="29">
                  <c:v>MPL2015</c:v>
                </c:pt>
                <c:pt idx="30">
                  <c:v>LNK2014</c:v>
                </c:pt>
                <c:pt idx="31">
                  <c:v>CWZ2016</c:v>
                </c:pt>
              </c:strCache>
            </c:strRef>
          </c:cat>
          <c:val>
            <c:numRef>
              <c:f>'Figure Data'!$F$2:$F$33</c:f>
              <c:numCache>
                <c:formatCode>General</c:formatCode>
                <c:ptCount val="32"/>
                <c:pt idx="0">
                  <c:v>25.3</c:v>
                </c:pt>
                <c:pt idx="1">
                  <c:v>25.3</c:v>
                </c:pt>
                <c:pt idx="2">
                  <c:v>30.4</c:v>
                </c:pt>
                <c:pt idx="3">
                  <c:v>32.4</c:v>
                </c:pt>
                <c:pt idx="4">
                  <c:v>42.7</c:v>
                </c:pt>
                <c:pt idx="5">
                  <c:v>44.4</c:v>
                </c:pt>
                <c:pt idx="6">
                  <c:v>46.5</c:v>
                </c:pt>
                <c:pt idx="7">
                  <c:v>46.9</c:v>
                </c:pt>
                <c:pt idx="8">
                  <c:v>47.2</c:v>
                </c:pt>
                <c:pt idx="9">
                  <c:v>49</c:v>
                </c:pt>
                <c:pt idx="10">
                  <c:v>49.6</c:v>
                </c:pt>
                <c:pt idx="11">
                  <c:v>57.9</c:v>
                </c:pt>
                <c:pt idx="12">
                  <c:v>58.5</c:v>
                </c:pt>
                <c:pt idx="13">
                  <c:v>59.3</c:v>
                </c:pt>
                <c:pt idx="14">
                  <c:v>61.5</c:v>
                </c:pt>
                <c:pt idx="15">
                  <c:v>62.1</c:v>
                </c:pt>
                <c:pt idx="16">
                  <c:v>62.8</c:v>
                </c:pt>
                <c:pt idx="17">
                  <c:v>63.1</c:v>
                </c:pt>
                <c:pt idx="18">
                  <c:v>71.400000000000006</c:v>
                </c:pt>
                <c:pt idx="19">
                  <c:v>71.599999999999994</c:v>
                </c:pt>
                <c:pt idx="20">
                  <c:v>75.3</c:v>
                </c:pt>
                <c:pt idx="21">
                  <c:v>86</c:v>
                </c:pt>
                <c:pt idx="22">
                  <c:v>89.7</c:v>
                </c:pt>
                <c:pt idx="23">
                  <c:v>89.8</c:v>
                </c:pt>
                <c:pt idx="24">
                  <c:v>93.4</c:v>
                </c:pt>
                <c:pt idx="25">
                  <c:v>97.2</c:v>
                </c:pt>
                <c:pt idx="26">
                  <c:v>98.7</c:v>
                </c:pt>
                <c:pt idx="27">
                  <c:v>103.5</c:v>
                </c:pt>
                <c:pt idx="28">
                  <c:v>108</c:v>
                </c:pt>
                <c:pt idx="29">
                  <c:v>110.1</c:v>
                </c:pt>
                <c:pt idx="30">
                  <c:v>122.4</c:v>
                </c:pt>
                <c:pt idx="31">
                  <c:v>123.2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0FE-4845-95A6-486D4C60E1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6922112"/>
        <c:axId val="56950144"/>
      </c:barChart>
      <c:catAx>
        <c:axId val="569221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sv-SE"/>
          </a:p>
        </c:txPr>
        <c:crossAx val="56950144"/>
        <c:crosses val="autoZero"/>
        <c:auto val="1"/>
        <c:lblAlgn val="ctr"/>
        <c:lblOffset val="100"/>
        <c:noMultiLvlLbl val="0"/>
      </c:catAx>
      <c:valAx>
        <c:axId val="5695014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20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r>
                  <a:rPr lang="en-US" sz="2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Percentage attributed to Competitiveness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sv-SE"/>
          </a:p>
        </c:txPr>
        <c:crossAx val="5692211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Sheet2!$A$1</c:f>
              <c:strCache>
                <c:ptCount val="1"/>
                <c:pt idx="0">
                  <c:v>Men</c:v>
                </c:pt>
              </c:strCache>
            </c:strRef>
          </c:tx>
          <c:xVal>
            <c:numRef>
              <c:f>Sheet2!$A$3:$A$72</c:f>
              <c:numCache>
                <c:formatCode>General</c:formatCode>
                <c:ptCount val="70"/>
                <c:pt idx="0">
                  <c:v>1.4285714285714285E-2</c:v>
                </c:pt>
                <c:pt idx="1">
                  <c:v>2.8571428571428581E-2</c:v>
                </c:pt>
                <c:pt idx="2">
                  <c:v>4.2857142857142878E-2</c:v>
                </c:pt>
                <c:pt idx="3">
                  <c:v>5.7142857142857141E-2</c:v>
                </c:pt>
                <c:pt idx="4">
                  <c:v>7.1428571428571425E-2</c:v>
                </c:pt>
                <c:pt idx="5">
                  <c:v>8.5714285714285715E-2</c:v>
                </c:pt>
                <c:pt idx="6">
                  <c:v>0.1</c:v>
                </c:pt>
                <c:pt idx="7">
                  <c:v>0.11428571428571434</c:v>
                </c:pt>
                <c:pt idx="8">
                  <c:v>0.12857142857142864</c:v>
                </c:pt>
                <c:pt idx="9">
                  <c:v>0.14285714285714296</c:v>
                </c:pt>
                <c:pt idx="10">
                  <c:v>0.15714285714285725</c:v>
                </c:pt>
                <c:pt idx="11">
                  <c:v>0.1714285714285714</c:v>
                </c:pt>
                <c:pt idx="12">
                  <c:v>0.18571428571428586</c:v>
                </c:pt>
                <c:pt idx="13">
                  <c:v>0.20000000000000004</c:v>
                </c:pt>
                <c:pt idx="14">
                  <c:v>0.21428571428571433</c:v>
                </c:pt>
                <c:pt idx="15">
                  <c:v>0.22857142857142873</c:v>
                </c:pt>
                <c:pt idx="16">
                  <c:v>0.24285714285714297</c:v>
                </c:pt>
                <c:pt idx="17">
                  <c:v>0.25714285714285734</c:v>
                </c:pt>
                <c:pt idx="18">
                  <c:v>0.27142857142857157</c:v>
                </c:pt>
                <c:pt idx="19">
                  <c:v>0.28571428571428592</c:v>
                </c:pt>
                <c:pt idx="20">
                  <c:v>0.30000000000000016</c:v>
                </c:pt>
                <c:pt idx="21">
                  <c:v>0.31428571428571445</c:v>
                </c:pt>
                <c:pt idx="22">
                  <c:v>0.32857142857142868</c:v>
                </c:pt>
                <c:pt idx="23">
                  <c:v>0.34285714285714292</c:v>
                </c:pt>
                <c:pt idx="24">
                  <c:v>0.35714285714285737</c:v>
                </c:pt>
                <c:pt idx="25">
                  <c:v>0.37142857142857172</c:v>
                </c:pt>
                <c:pt idx="26">
                  <c:v>0.38571428571428606</c:v>
                </c:pt>
                <c:pt idx="27">
                  <c:v>0.40000000000000008</c:v>
                </c:pt>
                <c:pt idx="28">
                  <c:v>0.41428571428571437</c:v>
                </c:pt>
                <c:pt idx="29">
                  <c:v>0.42857142857142866</c:v>
                </c:pt>
                <c:pt idx="30">
                  <c:v>0.44285714285714295</c:v>
                </c:pt>
                <c:pt idx="31">
                  <c:v>0.45714285714285741</c:v>
                </c:pt>
                <c:pt idx="32">
                  <c:v>0.47142857142857175</c:v>
                </c:pt>
                <c:pt idx="33">
                  <c:v>0.48571428571428593</c:v>
                </c:pt>
                <c:pt idx="34">
                  <c:v>0.50000000000000011</c:v>
                </c:pt>
                <c:pt idx="35">
                  <c:v>0.51428571428571435</c:v>
                </c:pt>
                <c:pt idx="36">
                  <c:v>0.52857142857142869</c:v>
                </c:pt>
                <c:pt idx="37">
                  <c:v>0.54285714285714259</c:v>
                </c:pt>
                <c:pt idx="38">
                  <c:v>0.55714285714285705</c:v>
                </c:pt>
                <c:pt idx="39">
                  <c:v>0.57142857142857173</c:v>
                </c:pt>
                <c:pt idx="40">
                  <c:v>0.5857142857142853</c:v>
                </c:pt>
                <c:pt idx="41">
                  <c:v>0.59999999999999976</c:v>
                </c:pt>
                <c:pt idx="42">
                  <c:v>0.61428571428571421</c:v>
                </c:pt>
                <c:pt idx="43">
                  <c:v>0.62857142857142845</c:v>
                </c:pt>
                <c:pt idx="44">
                  <c:v>0.64285714285714268</c:v>
                </c:pt>
                <c:pt idx="45">
                  <c:v>0.65714285714285692</c:v>
                </c:pt>
                <c:pt idx="46">
                  <c:v>0.67142857142857137</c:v>
                </c:pt>
                <c:pt idx="47">
                  <c:v>0.68571428571428517</c:v>
                </c:pt>
                <c:pt idx="48">
                  <c:v>0.69999999999999962</c:v>
                </c:pt>
                <c:pt idx="49">
                  <c:v>0.71428571428571364</c:v>
                </c:pt>
                <c:pt idx="50">
                  <c:v>0.72857142857142809</c:v>
                </c:pt>
                <c:pt idx="51">
                  <c:v>0.74285714285714211</c:v>
                </c:pt>
                <c:pt idx="52">
                  <c:v>0.75714285714285656</c:v>
                </c:pt>
                <c:pt idx="53">
                  <c:v>0.77142857142857113</c:v>
                </c:pt>
                <c:pt idx="54">
                  <c:v>0.78571428571428459</c:v>
                </c:pt>
                <c:pt idx="55">
                  <c:v>0.79999999999999905</c:v>
                </c:pt>
                <c:pt idx="56">
                  <c:v>0.8142857142857135</c:v>
                </c:pt>
                <c:pt idx="57">
                  <c:v>0.82857142857142763</c:v>
                </c:pt>
                <c:pt idx="58">
                  <c:v>0.84285714285714153</c:v>
                </c:pt>
                <c:pt idx="59">
                  <c:v>0.85714285714285621</c:v>
                </c:pt>
                <c:pt idx="60">
                  <c:v>0.87142857142857066</c:v>
                </c:pt>
                <c:pt idx="61">
                  <c:v>0.88571428571428423</c:v>
                </c:pt>
                <c:pt idx="62">
                  <c:v>0.89999999999999869</c:v>
                </c:pt>
                <c:pt idx="63">
                  <c:v>0.91428571428571292</c:v>
                </c:pt>
                <c:pt idx="64">
                  <c:v>0.92857142857142738</c:v>
                </c:pt>
                <c:pt idx="65">
                  <c:v>0.94285714285714139</c:v>
                </c:pt>
                <c:pt idx="66">
                  <c:v>0.95714285714285563</c:v>
                </c:pt>
                <c:pt idx="67">
                  <c:v>0.97142857142857009</c:v>
                </c:pt>
                <c:pt idx="68">
                  <c:v>0.98571428571428388</c:v>
                </c:pt>
                <c:pt idx="69">
                  <c:v>0.99999999999999833</c:v>
                </c:pt>
              </c:numCache>
            </c:numRef>
          </c:xVal>
          <c:yVal>
            <c:numRef>
              <c:f>Sheet2!$B$3:$B$72</c:f>
              <c:numCache>
                <c:formatCode>General</c:formatCode>
                <c:ptCount val="70"/>
                <c:pt idx="0">
                  <c:v>4</c:v>
                </c:pt>
                <c:pt idx="1">
                  <c:v>5</c:v>
                </c:pt>
                <c:pt idx="2">
                  <c:v>5</c:v>
                </c:pt>
                <c:pt idx="3">
                  <c:v>5</c:v>
                </c:pt>
                <c:pt idx="4">
                  <c:v>5</c:v>
                </c:pt>
                <c:pt idx="5">
                  <c:v>5</c:v>
                </c:pt>
                <c:pt idx="6">
                  <c:v>6</c:v>
                </c:pt>
                <c:pt idx="7">
                  <c:v>6</c:v>
                </c:pt>
                <c:pt idx="8">
                  <c:v>7</c:v>
                </c:pt>
                <c:pt idx="9">
                  <c:v>8</c:v>
                </c:pt>
                <c:pt idx="10">
                  <c:v>8</c:v>
                </c:pt>
                <c:pt idx="11">
                  <c:v>8</c:v>
                </c:pt>
                <c:pt idx="12">
                  <c:v>8</c:v>
                </c:pt>
                <c:pt idx="13">
                  <c:v>8</c:v>
                </c:pt>
                <c:pt idx="14">
                  <c:v>9</c:v>
                </c:pt>
                <c:pt idx="15">
                  <c:v>9</c:v>
                </c:pt>
                <c:pt idx="16">
                  <c:v>9</c:v>
                </c:pt>
                <c:pt idx="17">
                  <c:v>9</c:v>
                </c:pt>
                <c:pt idx="18">
                  <c:v>9</c:v>
                </c:pt>
                <c:pt idx="19">
                  <c:v>9</c:v>
                </c:pt>
                <c:pt idx="20">
                  <c:v>9</c:v>
                </c:pt>
                <c:pt idx="21">
                  <c:v>9</c:v>
                </c:pt>
                <c:pt idx="22">
                  <c:v>9</c:v>
                </c:pt>
                <c:pt idx="23">
                  <c:v>9</c:v>
                </c:pt>
                <c:pt idx="24">
                  <c:v>9</c:v>
                </c:pt>
                <c:pt idx="25">
                  <c:v>10</c:v>
                </c:pt>
                <c:pt idx="26">
                  <c:v>10</c:v>
                </c:pt>
                <c:pt idx="27">
                  <c:v>10</c:v>
                </c:pt>
                <c:pt idx="28">
                  <c:v>10</c:v>
                </c:pt>
                <c:pt idx="29">
                  <c:v>10</c:v>
                </c:pt>
                <c:pt idx="30">
                  <c:v>10</c:v>
                </c:pt>
                <c:pt idx="31">
                  <c:v>10</c:v>
                </c:pt>
                <c:pt idx="32">
                  <c:v>10</c:v>
                </c:pt>
                <c:pt idx="33">
                  <c:v>10</c:v>
                </c:pt>
                <c:pt idx="34">
                  <c:v>10</c:v>
                </c:pt>
                <c:pt idx="35">
                  <c:v>11</c:v>
                </c:pt>
                <c:pt idx="36">
                  <c:v>11</c:v>
                </c:pt>
                <c:pt idx="37">
                  <c:v>11</c:v>
                </c:pt>
                <c:pt idx="38">
                  <c:v>11</c:v>
                </c:pt>
                <c:pt idx="39">
                  <c:v>11</c:v>
                </c:pt>
                <c:pt idx="40">
                  <c:v>11</c:v>
                </c:pt>
                <c:pt idx="41">
                  <c:v>11</c:v>
                </c:pt>
                <c:pt idx="42">
                  <c:v>11</c:v>
                </c:pt>
                <c:pt idx="43">
                  <c:v>11</c:v>
                </c:pt>
                <c:pt idx="44">
                  <c:v>11</c:v>
                </c:pt>
                <c:pt idx="45">
                  <c:v>11</c:v>
                </c:pt>
                <c:pt idx="46">
                  <c:v>12</c:v>
                </c:pt>
                <c:pt idx="47">
                  <c:v>12</c:v>
                </c:pt>
                <c:pt idx="48">
                  <c:v>12</c:v>
                </c:pt>
                <c:pt idx="49">
                  <c:v>12</c:v>
                </c:pt>
                <c:pt idx="50">
                  <c:v>12</c:v>
                </c:pt>
                <c:pt idx="51">
                  <c:v>12</c:v>
                </c:pt>
                <c:pt idx="52">
                  <c:v>13</c:v>
                </c:pt>
                <c:pt idx="53">
                  <c:v>13</c:v>
                </c:pt>
                <c:pt idx="54">
                  <c:v>13</c:v>
                </c:pt>
                <c:pt idx="55">
                  <c:v>13</c:v>
                </c:pt>
                <c:pt idx="56">
                  <c:v>13</c:v>
                </c:pt>
                <c:pt idx="57">
                  <c:v>13</c:v>
                </c:pt>
                <c:pt idx="58">
                  <c:v>14</c:v>
                </c:pt>
                <c:pt idx="59">
                  <c:v>14</c:v>
                </c:pt>
                <c:pt idx="60">
                  <c:v>15</c:v>
                </c:pt>
                <c:pt idx="61">
                  <c:v>15</c:v>
                </c:pt>
                <c:pt idx="62">
                  <c:v>15</c:v>
                </c:pt>
                <c:pt idx="63">
                  <c:v>16</c:v>
                </c:pt>
                <c:pt idx="64">
                  <c:v>16</c:v>
                </c:pt>
                <c:pt idx="65">
                  <c:v>16</c:v>
                </c:pt>
                <c:pt idx="66">
                  <c:v>17</c:v>
                </c:pt>
                <c:pt idx="67">
                  <c:v>21</c:v>
                </c:pt>
                <c:pt idx="68">
                  <c:v>21</c:v>
                </c:pt>
                <c:pt idx="69">
                  <c:v>25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6CA7-454F-87F3-3564A86CDCC0}"/>
            </c:ext>
          </c:extLst>
        </c:ser>
        <c:ser>
          <c:idx val="1"/>
          <c:order val="1"/>
          <c:tx>
            <c:strRef>
              <c:f>Sheet2!$C$1</c:f>
              <c:strCache>
                <c:ptCount val="1"/>
                <c:pt idx="0">
                  <c:v>Women</c:v>
                </c:pt>
              </c:strCache>
            </c:strRef>
          </c:tx>
          <c:marker>
            <c:symbol val="triangle"/>
            <c:size val="7"/>
          </c:marker>
          <c:xVal>
            <c:numRef>
              <c:f>Sheet2!$A$3:$A$72</c:f>
              <c:numCache>
                <c:formatCode>General</c:formatCode>
                <c:ptCount val="70"/>
                <c:pt idx="0">
                  <c:v>1.4285714285714285E-2</c:v>
                </c:pt>
                <c:pt idx="1">
                  <c:v>2.8571428571428581E-2</c:v>
                </c:pt>
                <c:pt idx="2">
                  <c:v>4.2857142857142878E-2</c:v>
                </c:pt>
                <c:pt idx="3">
                  <c:v>5.7142857142857141E-2</c:v>
                </c:pt>
                <c:pt idx="4">
                  <c:v>7.1428571428571425E-2</c:v>
                </c:pt>
                <c:pt idx="5">
                  <c:v>8.5714285714285715E-2</c:v>
                </c:pt>
                <c:pt idx="6">
                  <c:v>0.1</c:v>
                </c:pt>
                <c:pt idx="7">
                  <c:v>0.11428571428571434</c:v>
                </c:pt>
                <c:pt idx="8">
                  <c:v>0.12857142857142864</c:v>
                </c:pt>
                <c:pt idx="9">
                  <c:v>0.14285714285714296</c:v>
                </c:pt>
                <c:pt idx="10">
                  <c:v>0.15714285714285725</c:v>
                </c:pt>
                <c:pt idx="11">
                  <c:v>0.1714285714285714</c:v>
                </c:pt>
                <c:pt idx="12">
                  <c:v>0.18571428571428586</c:v>
                </c:pt>
                <c:pt idx="13">
                  <c:v>0.20000000000000004</c:v>
                </c:pt>
                <c:pt idx="14">
                  <c:v>0.21428571428571433</c:v>
                </c:pt>
                <c:pt idx="15">
                  <c:v>0.22857142857142873</c:v>
                </c:pt>
                <c:pt idx="16">
                  <c:v>0.24285714285714297</c:v>
                </c:pt>
                <c:pt idx="17">
                  <c:v>0.25714285714285734</c:v>
                </c:pt>
                <c:pt idx="18">
                  <c:v>0.27142857142857157</c:v>
                </c:pt>
                <c:pt idx="19">
                  <c:v>0.28571428571428592</c:v>
                </c:pt>
                <c:pt idx="20">
                  <c:v>0.30000000000000016</c:v>
                </c:pt>
                <c:pt idx="21">
                  <c:v>0.31428571428571445</c:v>
                </c:pt>
                <c:pt idx="22">
                  <c:v>0.32857142857142868</c:v>
                </c:pt>
                <c:pt idx="23">
                  <c:v>0.34285714285714292</c:v>
                </c:pt>
                <c:pt idx="24">
                  <c:v>0.35714285714285737</c:v>
                </c:pt>
                <c:pt idx="25">
                  <c:v>0.37142857142857172</c:v>
                </c:pt>
                <c:pt idx="26">
                  <c:v>0.38571428571428606</c:v>
                </c:pt>
                <c:pt idx="27">
                  <c:v>0.40000000000000008</c:v>
                </c:pt>
                <c:pt idx="28">
                  <c:v>0.41428571428571437</c:v>
                </c:pt>
                <c:pt idx="29">
                  <c:v>0.42857142857142866</c:v>
                </c:pt>
                <c:pt idx="30">
                  <c:v>0.44285714285714295</c:v>
                </c:pt>
                <c:pt idx="31">
                  <c:v>0.45714285714285741</c:v>
                </c:pt>
                <c:pt idx="32">
                  <c:v>0.47142857142857175</c:v>
                </c:pt>
                <c:pt idx="33">
                  <c:v>0.48571428571428593</c:v>
                </c:pt>
                <c:pt idx="34">
                  <c:v>0.50000000000000011</c:v>
                </c:pt>
                <c:pt idx="35">
                  <c:v>0.51428571428571435</c:v>
                </c:pt>
                <c:pt idx="36">
                  <c:v>0.52857142857142869</c:v>
                </c:pt>
                <c:pt idx="37">
                  <c:v>0.54285714285714259</c:v>
                </c:pt>
                <c:pt idx="38">
                  <c:v>0.55714285714285705</c:v>
                </c:pt>
                <c:pt idx="39">
                  <c:v>0.57142857142857173</c:v>
                </c:pt>
                <c:pt idx="40">
                  <c:v>0.5857142857142853</c:v>
                </c:pt>
                <c:pt idx="41">
                  <c:v>0.59999999999999976</c:v>
                </c:pt>
                <c:pt idx="42">
                  <c:v>0.61428571428571421</c:v>
                </c:pt>
                <c:pt idx="43">
                  <c:v>0.62857142857142845</c:v>
                </c:pt>
                <c:pt idx="44">
                  <c:v>0.64285714285714268</c:v>
                </c:pt>
                <c:pt idx="45">
                  <c:v>0.65714285714285692</c:v>
                </c:pt>
                <c:pt idx="46">
                  <c:v>0.67142857142857137</c:v>
                </c:pt>
                <c:pt idx="47">
                  <c:v>0.68571428571428517</c:v>
                </c:pt>
                <c:pt idx="48">
                  <c:v>0.69999999999999962</c:v>
                </c:pt>
                <c:pt idx="49">
                  <c:v>0.71428571428571364</c:v>
                </c:pt>
                <c:pt idx="50">
                  <c:v>0.72857142857142809</c:v>
                </c:pt>
                <c:pt idx="51">
                  <c:v>0.74285714285714211</c:v>
                </c:pt>
                <c:pt idx="52">
                  <c:v>0.75714285714285656</c:v>
                </c:pt>
                <c:pt idx="53">
                  <c:v>0.77142857142857113</c:v>
                </c:pt>
                <c:pt idx="54">
                  <c:v>0.78571428571428459</c:v>
                </c:pt>
                <c:pt idx="55">
                  <c:v>0.79999999999999905</c:v>
                </c:pt>
                <c:pt idx="56">
                  <c:v>0.8142857142857135</c:v>
                </c:pt>
                <c:pt idx="57">
                  <c:v>0.82857142857142763</c:v>
                </c:pt>
                <c:pt idx="58">
                  <c:v>0.84285714285714153</c:v>
                </c:pt>
                <c:pt idx="59">
                  <c:v>0.85714285714285621</c:v>
                </c:pt>
                <c:pt idx="60">
                  <c:v>0.87142857142857066</c:v>
                </c:pt>
                <c:pt idx="61">
                  <c:v>0.88571428571428423</c:v>
                </c:pt>
                <c:pt idx="62">
                  <c:v>0.89999999999999869</c:v>
                </c:pt>
                <c:pt idx="63">
                  <c:v>0.91428571428571292</c:v>
                </c:pt>
                <c:pt idx="64">
                  <c:v>0.92857142857142738</c:v>
                </c:pt>
                <c:pt idx="65">
                  <c:v>0.94285714285714139</c:v>
                </c:pt>
                <c:pt idx="66">
                  <c:v>0.95714285714285563</c:v>
                </c:pt>
                <c:pt idx="67">
                  <c:v>0.97142857142857009</c:v>
                </c:pt>
                <c:pt idx="68">
                  <c:v>0.98571428571428388</c:v>
                </c:pt>
                <c:pt idx="69">
                  <c:v>0.99999999999999833</c:v>
                </c:pt>
              </c:numCache>
            </c:numRef>
          </c:xVal>
          <c:yVal>
            <c:numRef>
              <c:f>Sheet2!$C$3:$C$72</c:f>
              <c:numCache>
                <c:formatCode>General</c:formatCode>
                <c:ptCount val="70"/>
                <c:pt idx="0">
                  <c:v>4</c:v>
                </c:pt>
                <c:pt idx="1">
                  <c:v>4</c:v>
                </c:pt>
                <c:pt idx="2">
                  <c:v>5</c:v>
                </c:pt>
                <c:pt idx="3">
                  <c:v>5</c:v>
                </c:pt>
                <c:pt idx="4">
                  <c:v>5</c:v>
                </c:pt>
                <c:pt idx="5">
                  <c:v>5</c:v>
                </c:pt>
                <c:pt idx="6">
                  <c:v>5</c:v>
                </c:pt>
                <c:pt idx="7">
                  <c:v>6</c:v>
                </c:pt>
                <c:pt idx="8">
                  <c:v>6</c:v>
                </c:pt>
                <c:pt idx="9">
                  <c:v>6</c:v>
                </c:pt>
                <c:pt idx="10">
                  <c:v>6</c:v>
                </c:pt>
                <c:pt idx="11">
                  <c:v>6</c:v>
                </c:pt>
                <c:pt idx="12">
                  <c:v>7</c:v>
                </c:pt>
                <c:pt idx="13">
                  <c:v>7</c:v>
                </c:pt>
                <c:pt idx="14">
                  <c:v>7</c:v>
                </c:pt>
                <c:pt idx="15">
                  <c:v>7</c:v>
                </c:pt>
                <c:pt idx="16">
                  <c:v>7</c:v>
                </c:pt>
                <c:pt idx="17">
                  <c:v>7</c:v>
                </c:pt>
                <c:pt idx="18">
                  <c:v>7</c:v>
                </c:pt>
                <c:pt idx="19">
                  <c:v>7</c:v>
                </c:pt>
                <c:pt idx="20">
                  <c:v>8</c:v>
                </c:pt>
                <c:pt idx="21">
                  <c:v>8</c:v>
                </c:pt>
                <c:pt idx="22">
                  <c:v>8</c:v>
                </c:pt>
                <c:pt idx="23">
                  <c:v>9</c:v>
                </c:pt>
                <c:pt idx="24">
                  <c:v>9</c:v>
                </c:pt>
                <c:pt idx="25">
                  <c:v>9</c:v>
                </c:pt>
                <c:pt idx="26">
                  <c:v>9</c:v>
                </c:pt>
                <c:pt idx="27">
                  <c:v>9</c:v>
                </c:pt>
                <c:pt idx="28">
                  <c:v>9</c:v>
                </c:pt>
                <c:pt idx="29">
                  <c:v>9</c:v>
                </c:pt>
                <c:pt idx="30">
                  <c:v>9</c:v>
                </c:pt>
                <c:pt idx="31">
                  <c:v>9</c:v>
                </c:pt>
                <c:pt idx="32">
                  <c:v>10</c:v>
                </c:pt>
                <c:pt idx="33">
                  <c:v>10</c:v>
                </c:pt>
                <c:pt idx="34">
                  <c:v>10</c:v>
                </c:pt>
                <c:pt idx="35">
                  <c:v>10</c:v>
                </c:pt>
                <c:pt idx="36">
                  <c:v>10</c:v>
                </c:pt>
                <c:pt idx="37">
                  <c:v>11</c:v>
                </c:pt>
                <c:pt idx="38">
                  <c:v>11</c:v>
                </c:pt>
                <c:pt idx="39">
                  <c:v>11</c:v>
                </c:pt>
                <c:pt idx="40">
                  <c:v>11</c:v>
                </c:pt>
                <c:pt idx="41">
                  <c:v>11</c:v>
                </c:pt>
                <c:pt idx="42">
                  <c:v>11</c:v>
                </c:pt>
                <c:pt idx="43">
                  <c:v>11</c:v>
                </c:pt>
                <c:pt idx="44">
                  <c:v>12</c:v>
                </c:pt>
                <c:pt idx="45">
                  <c:v>12</c:v>
                </c:pt>
                <c:pt idx="46">
                  <c:v>12</c:v>
                </c:pt>
                <c:pt idx="47">
                  <c:v>12</c:v>
                </c:pt>
                <c:pt idx="48">
                  <c:v>13</c:v>
                </c:pt>
                <c:pt idx="49">
                  <c:v>13</c:v>
                </c:pt>
                <c:pt idx="50">
                  <c:v>13</c:v>
                </c:pt>
                <c:pt idx="51">
                  <c:v>13</c:v>
                </c:pt>
                <c:pt idx="52">
                  <c:v>13</c:v>
                </c:pt>
                <c:pt idx="53">
                  <c:v>13</c:v>
                </c:pt>
                <c:pt idx="54">
                  <c:v>13</c:v>
                </c:pt>
                <c:pt idx="55">
                  <c:v>13</c:v>
                </c:pt>
                <c:pt idx="56">
                  <c:v>14</c:v>
                </c:pt>
                <c:pt idx="57">
                  <c:v>14</c:v>
                </c:pt>
                <c:pt idx="58">
                  <c:v>14</c:v>
                </c:pt>
                <c:pt idx="59">
                  <c:v>14</c:v>
                </c:pt>
                <c:pt idx="60">
                  <c:v>14</c:v>
                </c:pt>
                <c:pt idx="61">
                  <c:v>14</c:v>
                </c:pt>
                <c:pt idx="62">
                  <c:v>15</c:v>
                </c:pt>
                <c:pt idx="63">
                  <c:v>15</c:v>
                </c:pt>
                <c:pt idx="64">
                  <c:v>16</c:v>
                </c:pt>
                <c:pt idx="65">
                  <c:v>18</c:v>
                </c:pt>
                <c:pt idx="66">
                  <c:v>20</c:v>
                </c:pt>
                <c:pt idx="67">
                  <c:v>20</c:v>
                </c:pt>
                <c:pt idx="68">
                  <c:v>21</c:v>
                </c:pt>
                <c:pt idx="69">
                  <c:v>24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6CA7-454F-87F3-3564A86CDC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2387712"/>
        <c:axId val="82389632"/>
      </c:scatterChart>
      <c:valAx>
        <c:axId val="82387712"/>
        <c:scaling>
          <c:orientation val="minMax"/>
          <c:max val="1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sz="1400" dirty="0"/>
                  <a:t>Fraction of the Data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v-SE"/>
          </a:p>
        </c:txPr>
        <c:crossAx val="82389632"/>
        <c:crosses val="autoZero"/>
        <c:crossBetween val="midCat"/>
      </c:valAx>
      <c:valAx>
        <c:axId val="82389632"/>
        <c:scaling>
          <c:orientation val="minMax"/>
        </c:scaling>
        <c:delete val="0"/>
        <c:axPos val="l"/>
        <c:majorGridlines>
          <c:spPr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sz="1400" dirty="0"/>
                  <a:t>Stage</a:t>
                </a:r>
                <a:r>
                  <a:rPr lang="en-US" sz="1400" baseline="0" dirty="0"/>
                  <a:t> </a:t>
                </a:r>
                <a:r>
                  <a:rPr lang="en-US" sz="1400" dirty="0"/>
                  <a:t>2 Performance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v-SE"/>
          </a:p>
        </c:txPr>
        <c:crossAx val="82387712"/>
        <c:crosses val="autoZero"/>
        <c:crossBetween val="midCat"/>
      </c:valAx>
    </c:plotArea>
    <c:legend>
      <c:legendPos val="t"/>
      <c:layout>
        <c:manualLayout>
          <c:xMode val="edge"/>
          <c:yMode val="edge"/>
          <c:x val="0.74931346873255533"/>
          <c:y val="0.72081974384389225"/>
          <c:w val="0.25068653126744472"/>
          <c:h val="7.6480262247152431E-2"/>
        </c:manualLayout>
      </c:layout>
      <c:overlay val="1"/>
      <c:txPr>
        <a:bodyPr/>
        <a:lstStyle/>
        <a:p>
          <a:pPr>
            <a:defRPr sz="1400"/>
          </a:pPr>
          <a:endParaRPr lang="sv-SE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Sheet1!$A$1</c:f>
              <c:strCache>
                <c:ptCount val="1"/>
                <c:pt idx="0">
                  <c:v>Men</c:v>
                </c:pt>
              </c:strCache>
            </c:strRef>
          </c:tx>
          <c:xVal>
            <c:numRef>
              <c:f>Sheet1!$A$3:$A$72</c:f>
              <c:numCache>
                <c:formatCode>General</c:formatCode>
                <c:ptCount val="70"/>
                <c:pt idx="0">
                  <c:v>1.4285714285714285E-2</c:v>
                </c:pt>
                <c:pt idx="1">
                  <c:v>2.8571428571428581E-2</c:v>
                </c:pt>
                <c:pt idx="2">
                  <c:v>4.2857142857142878E-2</c:v>
                </c:pt>
                <c:pt idx="3">
                  <c:v>5.7142857142857141E-2</c:v>
                </c:pt>
                <c:pt idx="4">
                  <c:v>7.1428571428571425E-2</c:v>
                </c:pt>
                <c:pt idx="5">
                  <c:v>8.5714285714285715E-2</c:v>
                </c:pt>
                <c:pt idx="6">
                  <c:v>0.1</c:v>
                </c:pt>
                <c:pt idx="7">
                  <c:v>0.11428571428571434</c:v>
                </c:pt>
                <c:pt idx="8">
                  <c:v>0.12857142857142864</c:v>
                </c:pt>
                <c:pt idx="9">
                  <c:v>0.14285714285714296</c:v>
                </c:pt>
                <c:pt idx="10">
                  <c:v>0.15714285714285725</c:v>
                </c:pt>
                <c:pt idx="11">
                  <c:v>0.1714285714285714</c:v>
                </c:pt>
                <c:pt idx="12">
                  <c:v>0.18571428571428586</c:v>
                </c:pt>
                <c:pt idx="13">
                  <c:v>0.20000000000000004</c:v>
                </c:pt>
                <c:pt idx="14">
                  <c:v>0.21428571428571433</c:v>
                </c:pt>
                <c:pt idx="15">
                  <c:v>0.22857142857142873</c:v>
                </c:pt>
                <c:pt idx="16">
                  <c:v>0.24285714285714297</c:v>
                </c:pt>
                <c:pt idx="17">
                  <c:v>0.25714285714285734</c:v>
                </c:pt>
                <c:pt idx="18">
                  <c:v>0.27142857142857157</c:v>
                </c:pt>
                <c:pt idx="19">
                  <c:v>0.28571428571428592</c:v>
                </c:pt>
                <c:pt idx="20">
                  <c:v>0.30000000000000016</c:v>
                </c:pt>
                <c:pt idx="21">
                  <c:v>0.31428571428571445</c:v>
                </c:pt>
                <c:pt idx="22">
                  <c:v>0.32857142857142868</c:v>
                </c:pt>
                <c:pt idx="23">
                  <c:v>0.34285714285714292</c:v>
                </c:pt>
                <c:pt idx="24">
                  <c:v>0.35714285714285737</c:v>
                </c:pt>
                <c:pt idx="25">
                  <c:v>0.37142857142857172</c:v>
                </c:pt>
                <c:pt idx="26">
                  <c:v>0.38571428571428606</c:v>
                </c:pt>
                <c:pt idx="27">
                  <c:v>0.40000000000000008</c:v>
                </c:pt>
                <c:pt idx="28">
                  <c:v>0.41428571428571437</c:v>
                </c:pt>
                <c:pt idx="29">
                  <c:v>0.42857142857142866</c:v>
                </c:pt>
                <c:pt idx="30">
                  <c:v>0.44285714285714295</c:v>
                </c:pt>
                <c:pt idx="31">
                  <c:v>0.45714285714285741</c:v>
                </c:pt>
                <c:pt idx="32">
                  <c:v>0.47142857142857175</c:v>
                </c:pt>
                <c:pt idx="33">
                  <c:v>0.48571428571428593</c:v>
                </c:pt>
                <c:pt idx="34">
                  <c:v>0.50000000000000011</c:v>
                </c:pt>
                <c:pt idx="35">
                  <c:v>0.51428571428571435</c:v>
                </c:pt>
                <c:pt idx="36">
                  <c:v>0.52857142857142869</c:v>
                </c:pt>
                <c:pt idx="37">
                  <c:v>0.54285714285714259</c:v>
                </c:pt>
                <c:pt idx="38">
                  <c:v>0.55714285714285705</c:v>
                </c:pt>
                <c:pt idx="39">
                  <c:v>0.57142857142857173</c:v>
                </c:pt>
                <c:pt idx="40">
                  <c:v>0.5857142857142853</c:v>
                </c:pt>
                <c:pt idx="41">
                  <c:v>0.59999999999999976</c:v>
                </c:pt>
                <c:pt idx="42">
                  <c:v>0.61428571428571421</c:v>
                </c:pt>
                <c:pt idx="43">
                  <c:v>0.62857142857142845</c:v>
                </c:pt>
                <c:pt idx="44">
                  <c:v>0.64285714285714268</c:v>
                </c:pt>
                <c:pt idx="45">
                  <c:v>0.65714285714285692</c:v>
                </c:pt>
                <c:pt idx="46">
                  <c:v>0.67142857142857137</c:v>
                </c:pt>
                <c:pt idx="47">
                  <c:v>0.68571428571428517</c:v>
                </c:pt>
                <c:pt idx="48">
                  <c:v>0.69999999999999962</c:v>
                </c:pt>
                <c:pt idx="49">
                  <c:v>0.71428571428571364</c:v>
                </c:pt>
                <c:pt idx="50">
                  <c:v>0.72857142857142809</c:v>
                </c:pt>
                <c:pt idx="51">
                  <c:v>0.74285714285714211</c:v>
                </c:pt>
                <c:pt idx="52">
                  <c:v>0.75714285714285656</c:v>
                </c:pt>
                <c:pt idx="53">
                  <c:v>0.77142857142857113</c:v>
                </c:pt>
                <c:pt idx="54">
                  <c:v>0.78571428571428459</c:v>
                </c:pt>
                <c:pt idx="55">
                  <c:v>0.79999999999999905</c:v>
                </c:pt>
                <c:pt idx="56">
                  <c:v>0.8142857142857135</c:v>
                </c:pt>
                <c:pt idx="57">
                  <c:v>0.82857142857142763</c:v>
                </c:pt>
                <c:pt idx="58">
                  <c:v>0.84285714285714153</c:v>
                </c:pt>
                <c:pt idx="59">
                  <c:v>0.85714285714285621</c:v>
                </c:pt>
                <c:pt idx="60">
                  <c:v>0.87142857142857066</c:v>
                </c:pt>
                <c:pt idx="61">
                  <c:v>0.88571428571428423</c:v>
                </c:pt>
                <c:pt idx="62">
                  <c:v>0.89999999999999869</c:v>
                </c:pt>
                <c:pt idx="63">
                  <c:v>0.91428571428571292</c:v>
                </c:pt>
                <c:pt idx="64">
                  <c:v>0.92857142857142738</c:v>
                </c:pt>
                <c:pt idx="65">
                  <c:v>0.94285714285714139</c:v>
                </c:pt>
                <c:pt idx="66">
                  <c:v>0.95714285714285563</c:v>
                </c:pt>
                <c:pt idx="67">
                  <c:v>0.97142857142857009</c:v>
                </c:pt>
                <c:pt idx="68">
                  <c:v>0.98571428571428388</c:v>
                </c:pt>
                <c:pt idx="69">
                  <c:v>0.99999999999999833</c:v>
                </c:pt>
              </c:numCache>
            </c:numRef>
          </c:xVal>
          <c:yVal>
            <c:numRef>
              <c:f>Sheet1!$B$3:$B$72</c:f>
              <c:numCache>
                <c:formatCode>General</c:formatCode>
                <c:ptCount val="70"/>
                <c:pt idx="0">
                  <c:v>1.0000000000000004E-2</c:v>
                </c:pt>
                <c:pt idx="1">
                  <c:v>1.0000000000000004E-2</c:v>
                </c:pt>
                <c:pt idx="2">
                  <c:v>0.12000000000000002</c:v>
                </c:pt>
                <c:pt idx="3">
                  <c:v>0.15000000000000005</c:v>
                </c:pt>
                <c:pt idx="4">
                  <c:v>0.15000000000000005</c:v>
                </c:pt>
                <c:pt idx="5">
                  <c:v>0.2</c:v>
                </c:pt>
                <c:pt idx="6">
                  <c:v>0.25</c:v>
                </c:pt>
                <c:pt idx="7">
                  <c:v>0.25</c:v>
                </c:pt>
                <c:pt idx="8">
                  <c:v>0.3000000000000001</c:v>
                </c:pt>
                <c:pt idx="9">
                  <c:v>0.3000000000000001</c:v>
                </c:pt>
                <c:pt idx="10">
                  <c:v>0.3000000000000001</c:v>
                </c:pt>
                <c:pt idx="11">
                  <c:v>0.31000000000000011</c:v>
                </c:pt>
                <c:pt idx="12">
                  <c:v>0.35000000000000009</c:v>
                </c:pt>
                <c:pt idx="13">
                  <c:v>0.35000000000000009</c:v>
                </c:pt>
                <c:pt idx="14">
                  <c:v>0.35000000000000009</c:v>
                </c:pt>
                <c:pt idx="15">
                  <c:v>0.3600000000000001</c:v>
                </c:pt>
                <c:pt idx="16">
                  <c:v>0.4</c:v>
                </c:pt>
                <c:pt idx="17">
                  <c:v>0.45</c:v>
                </c:pt>
                <c:pt idx="18">
                  <c:v>0.45</c:v>
                </c:pt>
                <c:pt idx="19">
                  <c:v>0.48000000000000009</c:v>
                </c:pt>
                <c:pt idx="20">
                  <c:v>0.5</c:v>
                </c:pt>
                <c:pt idx="21">
                  <c:v>0.5</c:v>
                </c:pt>
                <c:pt idx="22">
                  <c:v>0.55000000000000004</c:v>
                </c:pt>
                <c:pt idx="23">
                  <c:v>0.56000000000000005</c:v>
                </c:pt>
                <c:pt idx="24">
                  <c:v>0.56000000000000005</c:v>
                </c:pt>
                <c:pt idx="25">
                  <c:v>0.6000000000000002</c:v>
                </c:pt>
                <c:pt idx="26">
                  <c:v>0.6000000000000002</c:v>
                </c:pt>
                <c:pt idx="27">
                  <c:v>0.6000000000000002</c:v>
                </c:pt>
                <c:pt idx="28">
                  <c:v>0.6000000000000002</c:v>
                </c:pt>
                <c:pt idx="29">
                  <c:v>0.6000000000000002</c:v>
                </c:pt>
                <c:pt idx="30">
                  <c:v>0.6000000000000002</c:v>
                </c:pt>
                <c:pt idx="31">
                  <c:v>0.6000000000000002</c:v>
                </c:pt>
                <c:pt idx="32">
                  <c:v>0.6000000000000002</c:v>
                </c:pt>
                <c:pt idx="33">
                  <c:v>0.6000000000000002</c:v>
                </c:pt>
                <c:pt idx="34">
                  <c:v>0.6000000000000002</c:v>
                </c:pt>
                <c:pt idx="35">
                  <c:v>0.6000000000000002</c:v>
                </c:pt>
                <c:pt idx="36">
                  <c:v>0.66000000000000025</c:v>
                </c:pt>
                <c:pt idx="37">
                  <c:v>0.66000000000000025</c:v>
                </c:pt>
                <c:pt idx="38">
                  <c:v>0.68</c:v>
                </c:pt>
                <c:pt idx="39">
                  <c:v>0.70000000000000018</c:v>
                </c:pt>
                <c:pt idx="40">
                  <c:v>0.70000000000000018</c:v>
                </c:pt>
                <c:pt idx="41">
                  <c:v>0.70000000000000018</c:v>
                </c:pt>
                <c:pt idx="42">
                  <c:v>0.70000000000000018</c:v>
                </c:pt>
                <c:pt idx="43">
                  <c:v>0.70000000000000018</c:v>
                </c:pt>
                <c:pt idx="44">
                  <c:v>0.70000000000000018</c:v>
                </c:pt>
                <c:pt idx="45">
                  <c:v>0.70000000000000018</c:v>
                </c:pt>
                <c:pt idx="46">
                  <c:v>0.70000000000000018</c:v>
                </c:pt>
                <c:pt idx="47">
                  <c:v>0.70000000000000018</c:v>
                </c:pt>
                <c:pt idx="48">
                  <c:v>0.7200000000000002</c:v>
                </c:pt>
                <c:pt idx="49">
                  <c:v>0.7200000000000002</c:v>
                </c:pt>
                <c:pt idx="50">
                  <c:v>0.75000000000000022</c:v>
                </c:pt>
                <c:pt idx="51">
                  <c:v>0.75000000000000022</c:v>
                </c:pt>
                <c:pt idx="52">
                  <c:v>0.75000000000000022</c:v>
                </c:pt>
                <c:pt idx="53">
                  <c:v>0.75000000000000022</c:v>
                </c:pt>
                <c:pt idx="54">
                  <c:v>0.79</c:v>
                </c:pt>
                <c:pt idx="55">
                  <c:v>0.8</c:v>
                </c:pt>
                <c:pt idx="56">
                  <c:v>0.8</c:v>
                </c:pt>
                <c:pt idx="57">
                  <c:v>0.8</c:v>
                </c:pt>
                <c:pt idx="58">
                  <c:v>0.8</c:v>
                </c:pt>
                <c:pt idx="59">
                  <c:v>0.8</c:v>
                </c:pt>
                <c:pt idx="60">
                  <c:v>0.8</c:v>
                </c:pt>
                <c:pt idx="61">
                  <c:v>0.83000000000000018</c:v>
                </c:pt>
                <c:pt idx="62">
                  <c:v>0.84000000000000019</c:v>
                </c:pt>
                <c:pt idx="63">
                  <c:v>0.8500000000000002</c:v>
                </c:pt>
                <c:pt idx="64">
                  <c:v>0.8500000000000002</c:v>
                </c:pt>
                <c:pt idx="65">
                  <c:v>0.9</c:v>
                </c:pt>
                <c:pt idx="66">
                  <c:v>0.9</c:v>
                </c:pt>
                <c:pt idx="67">
                  <c:v>0.9</c:v>
                </c:pt>
                <c:pt idx="68">
                  <c:v>1</c:v>
                </c:pt>
                <c:pt idx="69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32C4-4654-B5BF-0E630534CDD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Women</c:v>
                </c:pt>
              </c:strCache>
            </c:strRef>
          </c:tx>
          <c:marker>
            <c:symbol val="triangle"/>
            <c:size val="7"/>
          </c:marker>
          <c:xVal>
            <c:numRef>
              <c:f>Sheet1!$A$3:$A$72</c:f>
              <c:numCache>
                <c:formatCode>General</c:formatCode>
                <c:ptCount val="70"/>
                <c:pt idx="0">
                  <c:v>1.4285714285714285E-2</c:v>
                </c:pt>
                <c:pt idx="1">
                  <c:v>2.8571428571428581E-2</c:v>
                </c:pt>
                <c:pt idx="2">
                  <c:v>4.2857142857142878E-2</c:v>
                </c:pt>
                <c:pt idx="3">
                  <c:v>5.7142857142857141E-2</c:v>
                </c:pt>
                <c:pt idx="4">
                  <c:v>7.1428571428571425E-2</c:v>
                </c:pt>
                <c:pt idx="5">
                  <c:v>8.5714285714285715E-2</c:v>
                </c:pt>
                <c:pt idx="6">
                  <c:v>0.1</c:v>
                </c:pt>
                <c:pt idx="7">
                  <c:v>0.11428571428571434</c:v>
                </c:pt>
                <c:pt idx="8">
                  <c:v>0.12857142857142864</c:v>
                </c:pt>
                <c:pt idx="9">
                  <c:v>0.14285714285714296</c:v>
                </c:pt>
                <c:pt idx="10">
                  <c:v>0.15714285714285725</c:v>
                </c:pt>
                <c:pt idx="11">
                  <c:v>0.1714285714285714</c:v>
                </c:pt>
                <c:pt idx="12">
                  <c:v>0.18571428571428586</c:v>
                </c:pt>
                <c:pt idx="13">
                  <c:v>0.20000000000000004</c:v>
                </c:pt>
                <c:pt idx="14">
                  <c:v>0.21428571428571433</c:v>
                </c:pt>
                <c:pt idx="15">
                  <c:v>0.22857142857142873</c:v>
                </c:pt>
                <c:pt idx="16">
                  <c:v>0.24285714285714297</c:v>
                </c:pt>
                <c:pt idx="17">
                  <c:v>0.25714285714285734</c:v>
                </c:pt>
                <c:pt idx="18">
                  <c:v>0.27142857142857157</c:v>
                </c:pt>
                <c:pt idx="19">
                  <c:v>0.28571428571428592</c:v>
                </c:pt>
                <c:pt idx="20">
                  <c:v>0.30000000000000016</c:v>
                </c:pt>
                <c:pt idx="21">
                  <c:v>0.31428571428571445</c:v>
                </c:pt>
                <c:pt idx="22">
                  <c:v>0.32857142857142868</c:v>
                </c:pt>
                <c:pt idx="23">
                  <c:v>0.34285714285714292</c:v>
                </c:pt>
                <c:pt idx="24">
                  <c:v>0.35714285714285737</c:v>
                </c:pt>
                <c:pt idx="25">
                  <c:v>0.37142857142857172</c:v>
                </c:pt>
                <c:pt idx="26">
                  <c:v>0.38571428571428606</c:v>
                </c:pt>
                <c:pt idx="27">
                  <c:v>0.40000000000000008</c:v>
                </c:pt>
                <c:pt idx="28">
                  <c:v>0.41428571428571437</c:v>
                </c:pt>
                <c:pt idx="29">
                  <c:v>0.42857142857142866</c:v>
                </c:pt>
                <c:pt idx="30">
                  <c:v>0.44285714285714295</c:v>
                </c:pt>
                <c:pt idx="31">
                  <c:v>0.45714285714285741</c:v>
                </c:pt>
                <c:pt idx="32">
                  <c:v>0.47142857142857175</c:v>
                </c:pt>
                <c:pt idx="33">
                  <c:v>0.48571428571428593</c:v>
                </c:pt>
                <c:pt idx="34">
                  <c:v>0.50000000000000011</c:v>
                </c:pt>
                <c:pt idx="35">
                  <c:v>0.51428571428571435</c:v>
                </c:pt>
                <c:pt idx="36">
                  <c:v>0.52857142857142869</c:v>
                </c:pt>
                <c:pt idx="37">
                  <c:v>0.54285714285714259</c:v>
                </c:pt>
                <c:pt idx="38">
                  <c:v>0.55714285714285705</c:v>
                </c:pt>
                <c:pt idx="39">
                  <c:v>0.57142857142857173</c:v>
                </c:pt>
                <c:pt idx="40">
                  <c:v>0.5857142857142853</c:v>
                </c:pt>
                <c:pt idx="41">
                  <c:v>0.59999999999999976</c:v>
                </c:pt>
                <c:pt idx="42">
                  <c:v>0.61428571428571421</c:v>
                </c:pt>
                <c:pt idx="43">
                  <c:v>0.62857142857142845</c:v>
                </c:pt>
                <c:pt idx="44">
                  <c:v>0.64285714285714268</c:v>
                </c:pt>
                <c:pt idx="45">
                  <c:v>0.65714285714285692</c:v>
                </c:pt>
                <c:pt idx="46">
                  <c:v>0.67142857142857137</c:v>
                </c:pt>
                <c:pt idx="47">
                  <c:v>0.68571428571428517</c:v>
                </c:pt>
                <c:pt idx="48">
                  <c:v>0.69999999999999962</c:v>
                </c:pt>
                <c:pt idx="49">
                  <c:v>0.71428571428571364</c:v>
                </c:pt>
                <c:pt idx="50">
                  <c:v>0.72857142857142809</c:v>
                </c:pt>
                <c:pt idx="51">
                  <c:v>0.74285714285714211</c:v>
                </c:pt>
                <c:pt idx="52">
                  <c:v>0.75714285714285656</c:v>
                </c:pt>
                <c:pt idx="53">
                  <c:v>0.77142857142857113</c:v>
                </c:pt>
                <c:pt idx="54">
                  <c:v>0.78571428571428459</c:v>
                </c:pt>
                <c:pt idx="55">
                  <c:v>0.79999999999999905</c:v>
                </c:pt>
                <c:pt idx="56">
                  <c:v>0.8142857142857135</c:v>
                </c:pt>
                <c:pt idx="57">
                  <c:v>0.82857142857142763</c:v>
                </c:pt>
                <c:pt idx="58">
                  <c:v>0.84285714285714153</c:v>
                </c:pt>
                <c:pt idx="59">
                  <c:v>0.85714285714285621</c:v>
                </c:pt>
                <c:pt idx="60">
                  <c:v>0.87142857142857066</c:v>
                </c:pt>
                <c:pt idx="61">
                  <c:v>0.88571428571428423</c:v>
                </c:pt>
                <c:pt idx="62">
                  <c:v>0.89999999999999869</c:v>
                </c:pt>
                <c:pt idx="63">
                  <c:v>0.91428571428571292</c:v>
                </c:pt>
                <c:pt idx="64">
                  <c:v>0.92857142857142738</c:v>
                </c:pt>
                <c:pt idx="65">
                  <c:v>0.94285714285714139</c:v>
                </c:pt>
                <c:pt idx="66">
                  <c:v>0.95714285714285563</c:v>
                </c:pt>
                <c:pt idx="67">
                  <c:v>0.97142857142857009</c:v>
                </c:pt>
                <c:pt idx="68">
                  <c:v>0.98571428571428388</c:v>
                </c:pt>
                <c:pt idx="69">
                  <c:v>0.99999999999999833</c:v>
                </c:pt>
              </c:numCache>
            </c:numRef>
          </c:xVal>
          <c:yVal>
            <c:numRef>
              <c:f>Sheet1!$C$3:$C$72</c:f>
              <c:numCache>
                <c:formatCode>General</c:formatCode>
                <c:ptCount val="70"/>
                <c:pt idx="0">
                  <c:v>0.1</c:v>
                </c:pt>
                <c:pt idx="1">
                  <c:v>0.15000000000000005</c:v>
                </c:pt>
                <c:pt idx="2">
                  <c:v>0.2</c:v>
                </c:pt>
                <c:pt idx="3">
                  <c:v>0.2</c:v>
                </c:pt>
                <c:pt idx="4">
                  <c:v>0.2</c:v>
                </c:pt>
                <c:pt idx="5">
                  <c:v>0.2</c:v>
                </c:pt>
                <c:pt idx="6">
                  <c:v>0.22</c:v>
                </c:pt>
                <c:pt idx="7">
                  <c:v>0.25</c:v>
                </c:pt>
                <c:pt idx="8">
                  <c:v>0.25</c:v>
                </c:pt>
                <c:pt idx="9">
                  <c:v>0.25</c:v>
                </c:pt>
                <c:pt idx="10">
                  <c:v>0.25</c:v>
                </c:pt>
                <c:pt idx="11">
                  <c:v>0.26</c:v>
                </c:pt>
                <c:pt idx="12">
                  <c:v>0.3000000000000001</c:v>
                </c:pt>
                <c:pt idx="13">
                  <c:v>0.33000000000000013</c:v>
                </c:pt>
                <c:pt idx="14">
                  <c:v>0.33000000000000013</c:v>
                </c:pt>
                <c:pt idx="15">
                  <c:v>0.34</c:v>
                </c:pt>
                <c:pt idx="16">
                  <c:v>0.35000000000000009</c:v>
                </c:pt>
                <c:pt idx="17">
                  <c:v>0.35000000000000009</c:v>
                </c:pt>
                <c:pt idx="18">
                  <c:v>0.35000000000000009</c:v>
                </c:pt>
                <c:pt idx="19">
                  <c:v>0.3600000000000001</c:v>
                </c:pt>
                <c:pt idx="20">
                  <c:v>0.38000000000000012</c:v>
                </c:pt>
                <c:pt idx="21">
                  <c:v>0.38000000000000012</c:v>
                </c:pt>
                <c:pt idx="22">
                  <c:v>0.4</c:v>
                </c:pt>
                <c:pt idx="23">
                  <c:v>0.4</c:v>
                </c:pt>
                <c:pt idx="24">
                  <c:v>0.4</c:v>
                </c:pt>
                <c:pt idx="25">
                  <c:v>0.4</c:v>
                </c:pt>
                <c:pt idx="26">
                  <c:v>0.41000000000000009</c:v>
                </c:pt>
                <c:pt idx="27">
                  <c:v>0.4200000000000001</c:v>
                </c:pt>
                <c:pt idx="28">
                  <c:v>0.4200000000000001</c:v>
                </c:pt>
                <c:pt idx="29">
                  <c:v>0.4300000000000001</c:v>
                </c:pt>
                <c:pt idx="30">
                  <c:v>0.44</c:v>
                </c:pt>
                <c:pt idx="31">
                  <c:v>0.45</c:v>
                </c:pt>
                <c:pt idx="32">
                  <c:v>0.45</c:v>
                </c:pt>
                <c:pt idx="33">
                  <c:v>0.46</c:v>
                </c:pt>
                <c:pt idx="34">
                  <c:v>0.47000000000000008</c:v>
                </c:pt>
                <c:pt idx="35">
                  <c:v>0.5</c:v>
                </c:pt>
                <c:pt idx="36">
                  <c:v>0.5</c:v>
                </c:pt>
                <c:pt idx="37">
                  <c:v>0.5</c:v>
                </c:pt>
                <c:pt idx="38">
                  <c:v>0.5</c:v>
                </c:pt>
                <c:pt idx="39">
                  <c:v>0.5</c:v>
                </c:pt>
                <c:pt idx="40">
                  <c:v>0.5</c:v>
                </c:pt>
                <c:pt idx="41">
                  <c:v>0.51</c:v>
                </c:pt>
                <c:pt idx="42">
                  <c:v>0.54</c:v>
                </c:pt>
                <c:pt idx="43">
                  <c:v>0.54</c:v>
                </c:pt>
                <c:pt idx="44">
                  <c:v>0.55000000000000004</c:v>
                </c:pt>
                <c:pt idx="45">
                  <c:v>0.55000000000000004</c:v>
                </c:pt>
                <c:pt idx="46">
                  <c:v>0.56000000000000005</c:v>
                </c:pt>
                <c:pt idx="47">
                  <c:v>0.56000000000000005</c:v>
                </c:pt>
                <c:pt idx="48">
                  <c:v>0.58000000000000007</c:v>
                </c:pt>
                <c:pt idx="49">
                  <c:v>0.6000000000000002</c:v>
                </c:pt>
                <c:pt idx="50">
                  <c:v>0.6000000000000002</c:v>
                </c:pt>
                <c:pt idx="51">
                  <c:v>0.61000000000000021</c:v>
                </c:pt>
                <c:pt idx="52">
                  <c:v>0.62000000000000022</c:v>
                </c:pt>
                <c:pt idx="53">
                  <c:v>0.63000000000000023</c:v>
                </c:pt>
                <c:pt idx="54">
                  <c:v>0.65000000000000024</c:v>
                </c:pt>
                <c:pt idx="55">
                  <c:v>0.65000000000000024</c:v>
                </c:pt>
                <c:pt idx="56">
                  <c:v>0.65000000000000024</c:v>
                </c:pt>
                <c:pt idx="57">
                  <c:v>0.65000000000000024</c:v>
                </c:pt>
                <c:pt idx="58">
                  <c:v>0.66000000000000025</c:v>
                </c:pt>
                <c:pt idx="59">
                  <c:v>0.70000000000000018</c:v>
                </c:pt>
                <c:pt idx="60">
                  <c:v>0.70000000000000018</c:v>
                </c:pt>
                <c:pt idx="61">
                  <c:v>0.70000000000000018</c:v>
                </c:pt>
                <c:pt idx="62">
                  <c:v>0.70000000000000018</c:v>
                </c:pt>
                <c:pt idx="63">
                  <c:v>0.70000000000000018</c:v>
                </c:pt>
                <c:pt idx="64">
                  <c:v>0.8</c:v>
                </c:pt>
                <c:pt idx="65">
                  <c:v>0.8</c:v>
                </c:pt>
                <c:pt idx="66">
                  <c:v>0.9</c:v>
                </c:pt>
                <c:pt idx="67">
                  <c:v>0.95000000000000018</c:v>
                </c:pt>
                <c:pt idx="68">
                  <c:v>0.95000000000000018</c:v>
                </c:pt>
                <c:pt idx="69">
                  <c:v>0.9700000000000002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32C4-4654-B5BF-0E630534CD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2428672"/>
        <c:axId val="82430592"/>
      </c:scatterChart>
      <c:valAx>
        <c:axId val="82428672"/>
        <c:scaling>
          <c:orientation val="minMax"/>
          <c:max val="1"/>
        </c:scaling>
        <c:delete val="0"/>
        <c:axPos val="b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 dirty="0"/>
                  <a:t>Fraction of the Data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v-SE"/>
          </a:p>
        </c:txPr>
        <c:crossAx val="82430592"/>
        <c:crosses val="autoZero"/>
        <c:crossBetween val="midCat"/>
      </c:valAx>
      <c:valAx>
        <c:axId val="82430592"/>
        <c:scaling>
          <c:orientation val="minMax"/>
          <c:max val="1"/>
        </c:scaling>
        <c:delete val="0"/>
        <c:axPos val="l"/>
        <c:majorGridlines>
          <c:spPr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sz="1400"/>
                  <a:t>Elicited</a:t>
                </a:r>
                <a:r>
                  <a:rPr lang="en-US" sz="1400" baseline="0"/>
                  <a:t> Belief</a:t>
                </a:r>
                <a:endParaRPr lang="en-US" sz="140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v-SE"/>
          </a:p>
        </c:txPr>
        <c:crossAx val="82428672"/>
        <c:crosses val="autoZero"/>
        <c:crossBetween val="midCat"/>
      </c:valAx>
    </c:plotArea>
    <c:legend>
      <c:legendPos val="t"/>
      <c:layout>
        <c:manualLayout>
          <c:xMode val="edge"/>
          <c:yMode val="edge"/>
          <c:x val="0.71278164038788239"/>
          <c:y val="0.72051984490215149"/>
          <c:w val="0.26905474024159576"/>
          <c:h val="7.4985314348939777E-2"/>
        </c:manualLayout>
      </c:layout>
      <c:overlay val="1"/>
      <c:txPr>
        <a:bodyPr/>
        <a:lstStyle/>
        <a:p>
          <a:pPr>
            <a:defRPr sz="1400"/>
          </a:pPr>
          <a:endParaRPr lang="sv-SE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'[Performance Beliefs June 2017.xlsx]Sheet2'!$C$1</c:f>
              <c:strCache>
                <c:ptCount val="1"/>
                <c:pt idx="0">
                  <c:v>Women</c:v>
                </c:pt>
              </c:strCache>
            </c:strRef>
          </c:tx>
          <c:spPr>
            <a:ln>
              <a:solidFill>
                <a:schemeClr val="accent2"/>
              </a:solidFill>
            </a:ln>
          </c:spPr>
          <c:marker>
            <c:symbol val="triangle"/>
            <c:size val="7"/>
            <c:spPr>
              <a:solidFill>
                <a:schemeClr val="accent2"/>
              </a:solidFill>
              <a:ln>
                <a:solidFill>
                  <a:schemeClr val="accent2"/>
                </a:solidFill>
              </a:ln>
            </c:spPr>
          </c:marker>
          <c:xVal>
            <c:numRef>
              <c:f>'[Performance Beliefs June 2017.xlsx]Risk Prefs'!$A$3:$A$72</c:f>
              <c:numCache>
                <c:formatCode>General</c:formatCode>
                <c:ptCount val="70"/>
                <c:pt idx="0">
                  <c:v>1.4285714285714285E-2</c:v>
                </c:pt>
                <c:pt idx="1">
                  <c:v>2.8571428571428581E-2</c:v>
                </c:pt>
                <c:pt idx="2">
                  <c:v>4.2857142857142878E-2</c:v>
                </c:pt>
                <c:pt idx="3">
                  <c:v>5.7142857142857141E-2</c:v>
                </c:pt>
                <c:pt idx="4">
                  <c:v>7.1428571428571425E-2</c:v>
                </c:pt>
                <c:pt idx="5">
                  <c:v>8.5714285714285715E-2</c:v>
                </c:pt>
                <c:pt idx="6">
                  <c:v>0.1</c:v>
                </c:pt>
                <c:pt idx="7">
                  <c:v>0.11428571428571434</c:v>
                </c:pt>
                <c:pt idx="8">
                  <c:v>0.12857142857142864</c:v>
                </c:pt>
                <c:pt idx="9">
                  <c:v>0.14285714285714296</c:v>
                </c:pt>
                <c:pt idx="10">
                  <c:v>0.15714285714285725</c:v>
                </c:pt>
                <c:pt idx="11">
                  <c:v>0.1714285714285714</c:v>
                </c:pt>
                <c:pt idx="12">
                  <c:v>0.18571428571428586</c:v>
                </c:pt>
                <c:pt idx="13">
                  <c:v>0.20000000000000004</c:v>
                </c:pt>
                <c:pt idx="14">
                  <c:v>0.21428571428571433</c:v>
                </c:pt>
                <c:pt idx="15">
                  <c:v>0.22857142857142873</c:v>
                </c:pt>
                <c:pt idx="16">
                  <c:v>0.24285714285714297</c:v>
                </c:pt>
                <c:pt idx="17">
                  <c:v>0.25714285714285734</c:v>
                </c:pt>
                <c:pt idx="18">
                  <c:v>0.27142857142857157</c:v>
                </c:pt>
                <c:pt idx="19">
                  <c:v>0.28571428571428592</c:v>
                </c:pt>
                <c:pt idx="20">
                  <c:v>0.30000000000000016</c:v>
                </c:pt>
                <c:pt idx="21">
                  <c:v>0.31428571428571445</c:v>
                </c:pt>
                <c:pt idx="22">
                  <c:v>0.32857142857142868</c:v>
                </c:pt>
                <c:pt idx="23">
                  <c:v>0.34285714285714292</c:v>
                </c:pt>
                <c:pt idx="24">
                  <c:v>0.35714285714285737</c:v>
                </c:pt>
                <c:pt idx="25">
                  <c:v>0.37142857142857172</c:v>
                </c:pt>
                <c:pt idx="26">
                  <c:v>0.38571428571428606</c:v>
                </c:pt>
                <c:pt idx="27">
                  <c:v>0.40000000000000008</c:v>
                </c:pt>
                <c:pt idx="28">
                  <c:v>0.41428571428571437</c:v>
                </c:pt>
                <c:pt idx="29">
                  <c:v>0.42857142857142866</c:v>
                </c:pt>
                <c:pt idx="30">
                  <c:v>0.44285714285714295</c:v>
                </c:pt>
                <c:pt idx="31">
                  <c:v>0.45714285714285741</c:v>
                </c:pt>
                <c:pt idx="32">
                  <c:v>0.47142857142857175</c:v>
                </c:pt>
                <c:pt idx="33">
                  <c:v>0.48571428571428593</c:v>
                </c:pt>
                <c:pt idx="34">
                  <c:v>0.50000000000000011</c:v>
                </c:pt>
                <c:pt idx="35">
                  <c:v>0.51428571428571435</c:v>
                </c:pt>
                <c:pt idx="36">
                  <c:v>0.52857142857142869</c:v>
                </c:pt>
                <c:pt idx="37">
                  <c:v>0.54285714285714259</c:v>
                </c:pt>
                <c:pt idx="38">
                  <c:v>0.55714285714285705</c:v>
                </c:pt>
                <c:pt idx="39">
                  <c:v>0.57142857142857173</c:v>
                </c:pt>
                <c:pt idx="40">
                  <c:v>0.5857142857142853</c:v>
                </c:pt>
                <c:pt idx="41">
                  <c:v>0.59999999999999976</c:v>
                </c:pt>
                <c:pt idx="42">
                  <c:v>0.61428571428571421</c:v>
                </c:pt>
                <c:pt idx="43">
                  <c:v>0.62857142857142845</c:v>
                </c:pt>
                <c:pt idx="44">
                  <c:v>0.64285714285714268</c:v>
                </c:pt>
                <c:pt idx="45">
                  <c:v>0.65714285714285692</c:v>
                </c:pt>
                <c:pt idx="46">
                  <c:v>0.67142857142857137</c:v>
                </c:pt>
                <c:pt idx="47">
                  <c:v>0.68571428571428517</c:v>
                </c:pt>
                <c:pt idx="48">
                  <c:v>0.69999999999999962</c:v>
                </c:pt>
                <c:pt idx="49">
                  <c:v>0.71428571428571364</c:v>
                </c:pt>
                <c:pt idx="50">
                  <c:v>0.72857142857142809</c:v>
                </c:pt>
                <c:pt idx="51">
                  <c:v>0.74285714285714211</c:v>
                </c:pt>
                <c:pt idx="52">
                  <c:v>0.75714285714285656</c:v>
                </c:pt>
                <c:pt idx="53">
                  <c:v>0.77142857142857113</c:v>
                </c:pt>
                <c:pt idx="54">
                  <c:v>0.78571428571428459</c:v>
                </c:pt>
                <c:pt idx="55">
                  <c:v>0.79999999999999905</c:v>
                </c:pt>
                <c:pt idx="56">
                  <c:v>0.8142857142857135</c:v>
                </c:pt>
                <c:pt idx="57">
                  <c:v>0.82857142857142763</c:v>
                </c:pt>
                <c:pt idx="58">
                  <c:v>0.84285714285714153</c:v>
                </c:pt>
                <c:pt idx="59">
                  <c:v>0.85714285714285621</c:v>
                </c:pt>
                <c:pt idx="60">
                  <c:v>0.87142857142857066</c:v>
                </c:pt>
                <c:pt idx="61">
                  <c:v>0.88571428571428423</c:v>
                </c:pt>
                <c:pt idx="62">
                  <c:v>0.89999999999999869</c:v>
                </c:pt>
                <c:pt idx="63">
                  <c:v>0.91428571428571292</c:v>
                </c:pt>
                <c:pt idx="64">
                  <c:v>0.92857142857142738</c:v>
                </c:pt>
                <c:pt idx="65">
                  <c:v>0.94285714285714139</c:v>
                </c:pt>
                <c:pt idx="66">
                  <c:v>0.95714285714285563</c:v>
                </c:pt>
                <c:pt idx="67">
                  <c:v>0.97142857142857009</c:v>
                </c:pt>
                <c:pt idx="68">
                  <c:v>0.98571428571428388</c:v>
                </c:pt>
                <c:pt idx="69">
                  <c:v>0.99999999999999833</c:v>
                </c:pt>
              </c:numCache>
            </c:numRef>
          </c:xVal>
          <c:yVal>
            <c:numRef>
              <c:f>'[Performance Beliefs June 2017.xlsx]Risk Prefs'!$B$3:$B$72</c:f>
              <c:numCache>
                <c:formatCode>General</c:formatCode>
                <c:ptCount val="7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1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  <c:pt idx="10">
                  <c:v>2</c:v>
                </c:pt>
                <c:pt idx="11">
                  <c:v>2</c:v>
                </c:pt>
                <c:pt idx="12">
                  <c:v>2</c:v>
                </c:pt>
                <c:pt idx="13">
                  <c:v>2</c:v>
                </c:pt>
                <c:pt idx="14">
                  <c:v>2</c:v>
                </c:pt>
                <c:pt idx="15">
                  <c:v>2</c:v>
                </c:pt>
                <c:pt idx="16">
                  <c:v>2</c:v>
                </c:pt>
                <c:pt idx="17">
                  <c:v>2</c:v>
                </c:pt>
                <c:pt idx="18">
                  <c:v>3</c:v>
                </c:pt>
                <c:pt idx="19">
                  <c:v>3</c:v>
                </c:pt>
                <c:pt idx="20">
                  <c:v>3</c:v>
                </c:pt>
                <c:pt idx="21">
                  <c:v>3</c:v>
                </c:pt>
                <c:pt idx="22">
                  <c:v>3</c:v>
                </c:pt>
                <c:pt idx="23">
                  <c:v>3</c:v>
                </c:pt>
                <c:pt idx="24">
                  <c:v>3</c:v>
                </c:pt>
                <c:pt idx="25">
                  <c:v>3</c:v>
                </c:pt>
                <c:pt idx="26">
                  <c:v>3</c:v>
                </c:pt>
                <c:pt idx="27">
                  <c:v>3</c:v>
                </c:pt>
                <c:pt idx="28">
                  <c:v>3</c:v>
                </c:pt>
                <c:pt idx="29">
                  <c:v>3</c:v>
                </c:pt>
                <c:pt idx="30">
                  <c:v>3</c:v>
                </c:pt>
                <c:pt idx="31">
                  <c:v>3</c:v>
                </c:pt>
                <c:pt idx="32">
                  <c:v>4</c:v>
                </c:pt>
                <c:pt idx="33">
                  <c:v>4</c:v>
                </c:pt>
                <c:pt idx="34">
                  <c:v>4</c:v>
                </c:pt>
                <c:pt idx="35">
                  <c:v>4</c:v>
                </c:pt>
                <c:pt idx="36">
                  <c:v>5</c:v>
                </c:pt>
                <c:pt idx="37">
                  <c:v>5</c:v>
                </c:pt>
                <c:pt idx="38">
                  <c:v>5</c:v>
                </c:pt>
                <c:pt idx="39">
                  <c:v>5</c:v>
                </c:pt>
                <c:pt idx="40">
                  <c:v>5</c:v>
                </c:pt>
                <c:pt idx="41">
                  <c:v>5</c:v>
                </c:pt>
                <c:pt idx="42">
                  <c:v>5</c:v>
                </c:pt>
                <c:pt idx="43">
                  <c:v>5</c:v>
                </c:pt>
                <c:pt idx="44">
                  <c:v>5</c:v>
                </c:pt>
                <c:pt idx="45">
                  <c:v>5</c:v>
                </c:pt>
                <c:pt idx="46">
                  <c:v>5</c:v>
                </c:pt>
                <c:pt idx="47">
                  <c:v>5</c:v>
                </c:pt>
                <c:pt idx="48">
                  <c:v>5</c:v>
                </c:pt>
                <c:pt idx="49">
                  <c:v>5</c:v>
                </c:pt>
                <c:pt idx="50">
                  <c:v>5</c:v>
                </c:pt>
                <c:pt idx="51">
                  <c:v>6</c:v>
                </c:pt>
                <c:pt idx="52">
                  <c:v>6</c:v>
                </c:pt>
                <c:pt idx="53">
                  <c:v>6</c:v>
                </c:pt>
                <c:pt idx="54">
                  <c:v>6</c:v>
                </c:pt>
                <c:pt idx="55">
                  <c:v>6</c:v>
                </c:pt>
                <c:pt idx="56">
                  <c:v>6</c:v>
                </c:pt>
                <c:pt idx="57">
                  <c:v>6</c:v>
                </c:pt>
                <c:pt idx="58">
                  <c:v>7</c:v>
                </c:pt>
                <c:pt idx="59">
                  <c:v>7</c:v>
                </c:pt>
                <c:pt idx="60">
                  <c:v>7</c:v>
                </c:pt>
                <c:pt idx="61">
                  <c:v>7</c:v>
                </c:pt>
                <c:pt idx="62">
                  <c:v>7</c:v>
                </c:pt>
                <c:pt idx="63">
                  <c:v>8</c:v>
                </c:pt>
                <c:pt idx="64">
                  <c:v>8</c:v>
                </c:pt>
                <c:pt idx="65">
                  <c:v>8</c:v>
                </c:pt>
                <c:pt idx="66">
                  <c:v>8</c:v>
                </c:pt>
                <c:pt idx="67">
                  <c:v>8</c:v>
                </c:pt>
                <c:pt idx="68">
                  <c:v>8</c:v>
                </c:pt>
                <c:pt idx="69">
                  <c:v>9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7364-44ED-A56D-32E848BC44F5}"/>
            </c:ext>
          </c:extLst>
        </c:ser>
        <c:ser>
          <c:idx val="1"/>
          <c:order val="1"/>
          <c:tx>
            <c:strRef>
              <c:f>'[Performance Beliefs June 2017.xlsx]Sheet2'!$A$1</c:f>
              <c:strCache>
                <c:ptCount val="1"/>
                <c:pt idx="0">
                  <c:v>Men</c:v>
                </c:pt>
              </c:strCache>
            </c:strRef>
          </c:tx>
          <c:spPr>
            <a:ln>
              <a:solidFill>
                <a:schemeClr val="accent1"/>
              </a:solidFill>
            </a:ln>
          </c:spPr>
          <c:marker>
            <c:symbol val="diamond"/>
            <c:size val="7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</c:spPr>
          </c:marker>
          <c:xVal>
            <c:numRef>
              <c:f>'[Performance Beliefs June 2017.xlsx]Risk Prefs'!$A$3:$A$72</c:f>
              <c:numCache>
                <c:formatCode>General</c:formatCode>
                <c:ptCount val="70"/>
                <c:pt idx="0">
                  <c:v>1.4285714285714285E-2</c:v>
                </c:pt>
                <c:pt idx="1">
                  <c:v>2.8571428571428581E-2</c:v>
                </c:pt>
                <c:pt idx="2">
                  <c:v>4.2857142857142878E-2</c:v>
                </c:pt>
                <c:pt idx="3">
                  <c:v>5.7142857142857141E-2</c:v>
                </c:pt>
                <c:pt idx="4">
                  <c:v>7.1428571428571425E-2</c:v>
                </c:pt>
                <c:pt idx="5">
                  <c:v>8.5714285714285715E-2</c:v>
                </c:pt>
                <c:pt idx="6">
                  <c:v>0.1</c:v>
                </c:pt>
                <c:pt idx="7">
                  <c:v>0.11428571428571434</c:v>
                </c:pt>
                <c:pt idx="8">
                  <c:v>0.12857142857142864</c:v>
                </c:pt>
                <c:pt idx="9">
                  <c:v>0.14285714285714296</c:v>
                </c:pt>
                <c:pt idx="10">
                  <c:v>0.15714285714285725</c:v>
                </c:pt>
                <c:pt idx="11">
                  <c:v>0.1714285714285714</c:v>
                </c:pt>
                <c:pt idx="12">
                  <c:v>0.18571428571428586</c:v>
                </c:pt>
                <c:pt idx="13">
                  <c:v>0.20000000000000004</c:v>
                </c:pt>
                <c:pt idx="14">
                  <c:v>0.21428571428571433</c:v>
                </c:pt>
                <c:pt idx="15">
                  <c:v>0.22857142857142873</c:v>
                </c:pt>
                <c:pt idx="16">
                  <c:v>0.24285714285714297</c:v>
                </c:pt>
                <c:pt idx="17">
                  <c:v>0.25714285714285734</c:v>
                </c:pt>
                <c:pt idx="18">
                  <c:v>0.27142857142857157</c:v>
                </c:pt>
                <c:pt idx="19">
                  <c:v>0.28571428571428592</c:v>
                </c:pt>
                <c:pt idx="20">
                  <c:v>0.30000000000000016</c:v>
                </c:pt>
                <c:pt idx="21">
                  <c:v>0.31428571428571445</c:v>
                </c:pt>
                <c:pt idx="22">
                  <c:v>0.32857142857142868</c:v>
                </c:pt>
                <c:pt idx="23">
                  <c:v>0.34285714285714292</c:v>
                </c:pt>
                <c:pt idx="24">
                  <c:v>0.35714285714285737</c:v>
                </c:pt>
                <c:pt idx="25">
                  <c:v>0.37142857142857172</c:v>
                </c:pt>
                <c:pt idx="26">
                  <c:v>0.38571428571428606</c:v>
                </c:pt>
                <c:pt idx="27">
                  <c:v>0.40000000000000008</c:v>
                </c:pt>
                <c:pt idx="28">
                  <c:v>0.41428571428571437</c:v>
                </c:pt>
                <c:pt idx="29">
                  <c:v>0.42857142857142866</c:v>
                </c:pt>
                <c:pt idx="30">
                  <c:v>0.44285714285714295</c:v>
                </c:pt>
                <c:pt idx="31">
                  <c:v>0.45714285714285741</c:v>
                </c:pt>
                <c:pt idx="32">
                  <c:v>0.47142857142857175</c:v>
                </c:pt>
                <c:pt idx="33">
                  <c:v>0.48571428571428593</c:v>
                </c:pt>
                <c:pt idx="34">
                  <c:v>0.50000000000000011</c:v>
                </c:pt>
                <c:pt idx="35">
                  <c:v>0.51428571428571435</c:v>
                </c:pt>
                <c:pt idx="36">
                  <c:v>0.52857142857142869</c:v>
                </c:pt>
                <c:pt idx="37">
                  <c:v>0.54285714285714259</c:v>
                </c:pt>
                <c:pt idx="38">
                  <c:v>0.55714285714285705</c:v>
                </c:pt>
                <c:pt idx="39">
                  <c:v>0.57142857142857173</c:v>
                </c:pt>
                <c:pt idx="40">
                  <c:v>0.5857142857142853</c:v>
                </c:pt>
                <c:pt idx="41">
                  <c:v>0.59999999999999976</c:v>
                </c:pt>
                <c:pt idx="42">
                  <c:v>0.61428571428571421</c:v>
                </c:pt>
                <c:pt idx="43">
                  <c:v>0.62857142857142845</c:v>
                </c:pt>
                <c:pt idx="44">
                  <c:v>0.64285714285714268</c:v>
                </c:pt>
                <c:pt idx="45">
                  <c:v>0.65714285714285692</c:v>
                </c:pt>
                <c:pt idx="46">
                  <c:v>0.67142857142857137</c:v>
                </c:pt>
                <c:pt idx="47">
                  <c:v>0.68571428571428517</c:v>
                </c:pt>
                <c:pt idx="48">
                  <c:v>0.69999999999999962</c:v>
                </c:pt>
                <c:pt idx="49">
                  <c:v>0.71428571428571364</c:v>
                </c:pt>
                <c:pt idx="50">
                  <c:v>0.72857142857142809</c:v>
                </c:pt>
                <c:pt idx="51">
                  <c:v>0.74285714285714211</c:v>
                </c:pt>
                <c:pt idx="52">
                  <c:v>0.75714285714285656</c:v>
                </c:pt>
                <c:pt idx="53">
                  <c:v>0.77142857142857113</c:v>
                </c:pt>
                <c:pt idx="54">
                  <c:v>0.78571428571428459</c:v>
                </c:pt>
                <c:pt idx="55">
                  <c:v>0.79999999999999905</c:v>
                </c:pt>
                <c:pt idx="56">
                  <c:v>0.8142857142857135</c:v>
                </c:pt>
                <c:pt idx="57">
                  <c:v>0.82857142857142763</c:v>
                </c:pt>
                <c:pt idx="58">
                  <c:v>0.84285714285714153</c:v>
                </c:pt>
                <c:pt idx="59">
                  <c:v>0.85714285714285621</c:v>
                </c:pt>
                <c:pt idx="60">
                  <c:v>0.87142857142857066</c:v>
                </c:pt>
                <c:pt idx="61">
                  <c:v>0.88571428571428423</c:v>
                </c:pt>
                <c:pt idx="62">
                  <c:v>0.89999999999999869</c:v>
                </c:pt>
                <c:pt idx="63">
                  <c:v>0.91428571428571292</c:v>
                </c:pt>
                <c:pt idx="64">
                  <c:v>0.92857142857142738</c:v>
                </c:pt>
                <c:pt idx="65">
                  <c:v>0.94285714285714139</c:v>
                </c:pt>
                <c:pt idx="66">
                  <c:v>0.95714285714285563</c:v>
                </c:pt>
                <c:pt idx="67">
                  <c:v>0.97142857142857009</c:v>
                </c:pt>
                <c:pt idx="68">
                  <c:v>0.98571428571428388</c:v>
                </c:pt>
                <c:pt idx="69">
                  <c:v>0.99999999999999833</c:v>
                </c:pt>
              </c:numCache>
            </c:numRef>
          </c:xVal>
          <c:yVal>
            <c:numRef>
              <c:f>'[Performance Beliefs June 2017.xlsx]Risk Prefs'!$C$3:$C$72</c:f>
              <c:numCache>
                <c:formatCode>General</c:formatCode>
                <c:ptCount val="7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3</c:v>
                </c:pt>
                <c:pt idx="8">
                  <c:v>3</c:v>
                </c:pt>
                <c:pt idx="9">
                  <c:v>3</c:v>
                </c:pt>
                <c:pt idx="10">
                  <c:v>3</c:v>
                </c:pt>
                <c:pt idx="11">
                  <c:v>3</c:v>
                </c:pt>
                <c:pt idx="12">
                  <c:v>3</c:v>
                </c:pt>
                <c:pt idx="13">
                  <c:v>3</c:v>
                </c:pt>
                <c:pt idx="14">
                  <c:v>3</c:v>
                </c:pt>
                <c:pt idx="15">
                  <c:v>3</c:v>
                </c:pt>
                <c:pt idx="16">
                  <c:v>3</c:v>
                </c:pt>
                <c:pt idx="17">
                  <c:v>4</c:v>
                </c:pt>
                <c:pt idx="18">
                  <c:v>4</c:v>
                </c:pt>
                <c:pt idx="19">
                  <c:v>4</c:v>
                </c:pt>
                <c:pt idx="20">
                  <c:v>4</c:v>
                </c:pt>
                <c:pt idx="21">
                  <c:v>4</c:v>
                </c:pt>
                <c:pt idx="22">
                  <c:v>4</c:v>
                </c:pt>
                <c:pt idx="23">
                  <c:v>4</c:v>
                </c:pt>
                <c:pt idx="24">
                  <c:v>4</c:v>
                </c:pt>
                <c:pt idx="25">
                  <c:v>5</c:v>
                </c:pt>
                <c:pt idx="26">
                  <c:v>5</c:v>
                </c:pt>
                <c:pt idx="27">
                  <c:v>5</c:v>
                </c:pt>
                <c:pt idx="28">
                  <c:v>5</c:v>
                </c:pt>
                <c:pt idx="29">
                  <c:v>5</c:v>
                </c:pt>
                <c:pt idx="30">
                  <c:v>5</c:v>
                </c:pt>
                <c:pt idx="31">
                  <c:v>5</c:v>
                </c:pt>
                <c:pt idx="32">
                  <c:v>5</c:v>
                </c:pt>
                <c:pt idx="33">
                  <c:v>6</c:v>
                </c:pt>
                <c:pt idx="34">
                  <c:v>6</c:v>
                </c:pt>
                <c:pt idx="35">
                  <c:v>6</c:v>
                </c:pt>
                <c:pt idx="36">
                  <c:v>6</c:v>
                </c:pt>
                <c:pt idx="37">
                  <c:v>7</c:v>
                </c:pt>
                <c:pt idx="38">
                  <c:v>7</c:v>
                </c:pt>
                <c:pt idx="39">
                  <c:v>7</c:v>
                </c:pt>
                <c:pt idx="40">
                  <c:v>7</c:v>
                </c:pt>
                <c:pt idx="41">
                  <c:v>7</c:v>
                </c:pt>
                <c:pt idx="42">
                  <c:v>7</c:v>
                </c:pt>
                <c:pt idx="43">
                  <c:v>7</c:v>
                </c:pt>
                <c:pt idx="44">
                  <c:v>7</c:v>
                </c:pt>
                <c:pt idx="45">
                  <c:v>7</c:v>
                </c:pt>
                <c:pt idx="46">
                  <c:v>7</c:v>
                </c:pt>
                <c:pt idx="47">
                  <c:v>7</c:v>
                </c:pt>
                <c:pt idx="48">
                  <c:v>7</c:v>
                </c:pt>
                <c:pt idx="49">
                  <c:v>7</c:v>
                </c:pt>
                <c:pt idx="50">
                  <c:v>7</c:v>
                </c:pt>
                <c:pt idx="51">
                  <c:v>7</c:v>
                </c:pt>
                <c:pt idx="52">
                  <c:v>8</c:v>
                </c:pt>
                <c:pt idx="53">
                  <c:v>8</c:v>
                </c:pt>
                <c:pt idx="54">
                  <c:v>8</c:v>
                </c:pt>
                <c:pt idx="55">
                  <c:v>8</c:v>
                </c:pt>
                <c:pt idx="56">
                  <c:v>8</c:v>
                </c:pt>
                <c:pt idx="57">
                  <c:v>8</c:v>
                </c:pt>
                <c:pt idx="58">
                  <c:v>8</c:v>
                </c:pt>
                <c:pt idx="59">
                  <c:v>8</c:v>
                </c:pt>
                <c:pt idx="60">
                  <c:v>8</c:v>
                </c:pt>
                <c:pt idx="61">
                  <c:v>8</c:v>
                </c:pt>
                <c:pt idx="62">
                  <c:v>8</c:v>
                </c:pt>
                <c:pt idx="63">
                  <c:v>8</c:v>
                </c:pt>
                <c:pt idx="64">
                  <c:v>8</c:v>
                </c:pt>
                <c:pt idx="65">
                  <c:v>9</c:v>
                </c:pt>
                <c:pt idx="66">
                  <c:v>9</c:v>
                </c:pt>
                <c:pt idx="67">
                  <c:v>9</c:v>
                </c:pt>
                <c:pt idx="68">
                  <c:v>9</c:v>
                </c:pt>
                <c:pt idx="69">
                  <c:v>10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7364-44ED-A56D-32E848BC44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5310208"/>
        <c:axId val="95312512"/>
      </c:scatterChart>
      <c:valAx>
        <c:axId val="95310208"/>
        <c:scaling>
          <c:orientation val="minMax"/>
          <c:max val="1"/>
        </c:scaling>
        <c:delete val="0"/>
        <c:axPos val="b"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Fraction of the Data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sv-SE"/>
          </a:p>
        </c:txPr>
        <c:crossAx val="95312512"/>
        <c:crosses val="autoZero"/>
        <c:crossBetween val="midCat"/>
      </c:valAx>
      <c:valAx>
        <c:axId val="95312512"/>
        <c:scaling>
          <c:orientation val="minMax"/>
          <c:max val="10"/>
          <c:min val="0"/>
        </c:scaling>
        <c:delete val="0"/>
        <c:axPos val="l"/>
        <c:majorGridlines>
          <c:spPr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600"/>
                </a:pPr>
                <a:r>
                  <a:rPr lang="en-US" sz="1600"/>
                  <a:t>Wilingness</a:t>
                </a:r>
                <a:r>
                  <a:rPr lang="en-US" sz="1600" baseline="0"/>
                  <a:t> to Take Risks</a:t>
                </a:r>
                <a:endParaRPr lang="en-US" sz="160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sv-SE"/>
          </a:p>
        </c:txPr>
        <c:crossAx val="95310208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77437582691171802"/>
          <c:y val="0.70887014337214449"/>
          <c:w val="0.20043213221829062"/>
          <c:h val="0.10574803149606299"/>
        </c:manualLayout>
      </c:layout>
      <c:overlay val="1"/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Sheet1!$D$18</c:f>
              <c:strCache>
                <c:ptCount val="1"/>
                <c:pt idx="0">
                  <c:v>men</c:v>
                </c:pt>
              </c:strCache>
            </c:strRef>
          </c:tx>
          <c:invertIfNegative val="0"/>
          <c:errBars>
            <c:errBarType val="both"/>
            <c:errValType val="cust"/>
            <c:noEndCap val="0"/>
            <c:plus>
              <c:numRef>
                <c:f>Sheet1!$J$19:$J$22</c:f>
                <c:numCache>
                  <c:formatCode>General</c:formatCode>
                  <c:ptCount val="4"/>
                  <c:pt idx="0">
                    <c:v>0.11280319999999999</c:v>
                  </c:pt>
                  <c:pt idx="1">
                    <c:v>0.11149109999999995</c:v>
                  </c:pt>
                  <c:pt idx="2">
                    <c:v>0.10299849999999999</c:v>
                  </c:pt>
                  <c:pt idx="3">
                    <c:v>0.1181546</c:v>
                  </c:pt>
                </c:numCache>
              </c:numRef>
            </c:plus>
            <c:minus>
              <c:numRef>
                <c:f>Sheet1!$J$19:$J$22</c:f>
                <c:numCache>
                  <c:formatCode>General</c:formatCode>
                  <c:ptCount val="4"/>
                  <c:pt idx="0">
                    <c:v>0.11280319999999999</c:v>
                  </c:pt>
                  <c:pt idx="1">
                    <c:v>0.11149109999999995</c:v>
                  </c:pt>
                  <c:pt idx="2">
                    <c:v>0.10299849999999999</c:v>
                  </c:pt>
                  <c:pt idx="3">
                    <c:v>0.1181546</c:v>
                  </c:pt>
                </c:numCache>
              </c:numRef>
            </c:minus>
          </c:errBars>
          <c:cat>
            <c:strRef>
              <c:f>Sheet1!$C$19:$C$20</c:f>
              <c:strCache>
                <c:ptCount val="2"/>
                <c:pt idx="0">
                  <c:v>T1: Tournament Entry</c:v>
                </c:pt>
                <c:pt idx="1">
                  <c:v>T2: No Competitiveness</c:v>
                </c:pt>
              </c:strCache>
            </c:strRef>
          </c:cat>
          <c:val>
            <c:numRef>
              <c:f>Sheet1!$D$19:$D$20</c:f>
              <c:numCache>
                <c:formatCode>General</c:formatCode>
                <c:ptCount val="2"/>
                <c:pt idx="0">
                  <c:v>0.67142860000000004</c:v>
                </c:pt>
                <c:pt idx="1">
                  <c:v>0.6857143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931-4575-80F8-6650BD4748C2}"/>
            </c:ext>
          </c:extLst>
        </c:ser>
        <c:ser>
          <c:idx val="1"/>
          <c:order val="1"/>
          <c:tx>
            <c:strRef>
              <c:f>Sheet1!$E$18</c:f>
              <c:strCache>
                <c:ptCount val="1"/>
                <c:pt idx="0">
                  <c:v>women</c:v>
                </c:pt>
              </c:strCache>
            </c:strRef>
          </c:tx>
          <c:invertIfNegative val="0"/>
          <c:errBars>
            <c:errBarType val="both"/>
            <c:errValType val="cust"/>
            <c:noEndCap val="0"/>
            <c:plus>
              <c:numRef>
                <c:f>Sheet1!$L$19:$L$22</c:f>
                <c:numCache>
                  <c:formatCode>General</c:formatCode>
                  <c:ptCount val="4"/>
                  <c:pt idx="0">
                    <c:v>0.11399670000000003</c:v>
                  </c:pt>
                  <c:pt idx="1">
                    <c:v>0.10962820000000001</c:v>
                  </c:pt>
                  <c:pt idx="2">
                    <c:v>8.5014500000000007E-2</c:v>
                  </c:pt>
                  <c:pt idx="3">
                    <c:v>0.10962820000000001</c:v>
                  </c:pt>
                </c:numCache>
              </c:numRef>
            </c:plus>
            <c:minus>
              <c:numRef>
                <c:f>Sheet1!$L$19:$L$22</c:f>
                <c:numCache>
                  <c:formatCode>General</c:formatCode>
                  <c:ptCount val="4"/>
                  <c:pt idx="0">
                    <c:v>0.11399670000000003</c:v>
                  </c:pt>
                  <c:pt idx="1">
                    <c:v>0.10962820000000001</c:v>
                  </c:pt>
                  <c:pt idx="2">
                    <c:v>8.5014500000000007E-2</c:v>
                  </c:pt>
                  <c:pt idx="3">
                    <c:v>0.10962820000000001</c:v>
                  </c:pt>
                </c:numCache>
              </c:numRef>
            </c:minus>
          </c:errBars>
          <c:cat>
            <c:strRef>
              <c:f>Sheet1!$C$19:$C$20</c:f>
              <c:strCache>
                <c:ptCount val="2"/>
                <c:pt idx="0">
                  <c:v>T1: Tournament Entry</c:v>
                </c:pt>
                <c:pt idx="1">
                  <c:v>T2: No Competitiveness</c:v>
                </c:pt>
              </c:strCache>
            </c:strRef>
          </c:cat>
          <c:val>
            <c:numRef>
              <c:f>Sheet1!$E$19:$E$20</c:f>
              <c:numCache>
                <c:formatCode>General</c:formatCode>
                <c:ptCount val="2"/>
                <c:pt idx="0">
                  <c:v>0.34285700000000002</c:v>
                </c:pt>
                <c:pt idx="1">
                  <c:v>0.31428600000000001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931-4575-80F8-6650BD4748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2981120"/>
        <c:axId val="52995200"/>
      </c:barChart>
      <c:catAx>
        <c:axId val="529811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v-SE"/>
          </a:p>
        </c:txPr>
        <c:crossAx val="52995200"/>
        <c:crosses val="autoZero"/>
        <c:auto val="1"/>
        <c:lblAlgn val="ctr"/>
        <c:lblOffset val="100"/>
        <c:noMultiLvlLbl val="0"/>
      </c:catAx>
      <c:valAx>
        <c:axId val="5299520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600"/>
                </a:pPr>
                <a:r>
                  <a:rPr lang="en-US" sz="1600"/>
                  <a:t>Fraction Choosing Tournament/Lottery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sv-SE"/>
          </a:p>
        </c:txPr>
        <c:crossAx val="52981120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 sz="1400"/>
          </a:pPr>
          <a:endParaRPr lang="sv-SE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Sheet1!$D$18</c:f>
              <c:strCache>
                <c:ptCount val="1"/>
                <c:pt idx="0">
                  <c:v>men</c:v>
                </c:pt>
              </c:strCache>
            </c:strRef>
          </c:tx>
          <c:invertIfNegative val="0"/>
          <c:errBars>
            <c:errBarType val="both"/>
            <c:errValType val="cust"/>
            <c:noEndCap val="0"/>
            <c:plus>
              <c:numRef>
                <c:f>Sheet1!$J$19:$J$22</c:f>
                <c:numCache>
                  <c:formatCode>General</c:formatCode>
                  <c:ptCount val="4"/>
                  <c:pt idx="0">
                    <c:v>0.11280319999999999</c:v>
                  </c:pt>
                  <c:pt idx="1">
                    <c:v>0.11149109999999995</c:v>
                  </c:pt>
                  <c:pt idx="2">
                    <c:v>0.10299849999999999</c:v>
                  </c:pt>
                  <c:pt idx="3">
                    <c:v>0.1181546</c:v>
                  </c:pt>
                </c:numCache>
              </c:numRef>
            </c:plus>
            <c:minus>
              <c:numRef>
                <c:f>Sheet1!$J$19:$J$22</c:f>
                <c:numCache>
                  <c:formatCode>General</c:formatCode>
                  <c:ptCount val="4"/>
                  <c:pt idx="0">
                    <c:v>0.11280319999999999</c:v>
                  </c:pt>
                  <c:pt idx="1">
                    <c:v>0.11149109999999995</c:v>
                  </c:pt>
                  <c:pt idx="2">
                    <c:v>0.10299849999999999</c:v>
                  </c:pt>
                  <c:pt idx="3">
                    <c:v>0.1181546</c:v>
                  </c:pt>
                </c:numCache>
              </c:numRef>
            </c:minus>
          </c:errBars>
          <c:cat>
            <c:strRef>
              <c:f>Sheet1!$C$19:$C$20</c:f>
              <c:strCache>
                <c:ptCount val="2"/>
                <c:pt idx="0">
                  <c:v>T1: Tournament Entry</c:v>
                </c:pt>
                <c:pt idx="1">
                  <c:v>T2: No Competitiveness</c:v>
                </c:pt>
              </c:strCache>
            </c:strRef>
          </c:cat>
          <c:val>
            <c:numRef>
              <c:f>Sheet1!$D$19:$D$20</c:f>
              <c:numCache>
                <c:formatCode>General</c:formatCode>
                <c:ptCount val="2"/>
                <c:pt idx="0">
                  <c:v>0.67142860000000004</c:v>
                </c:pt>
                <c:pt idx="1">
                  <c:v>0.6857143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EFC-4AB7-9B10-4400F97CA52B}"/>
            </c:ext>
          </c:extLst>
        </c:ser>
        <c:ser>
          <c:idx val="1"/>
          <c:order val="1"/>
          <c:tx>
            <c:strRef>
              <c:f>Sheet1!$E$18</c:f>
              <c:strCache>
                <c:ptCount val="1"/>
                <c:pt idx="0">
                  <c:v>women</c:v>
                </c:pt>
              </c:strCache>
            </c:strRef>
          </c:tx>
          <c:invertIfNegative val="0"/>
          <c:errBars>
            <c:errBarType val="both"/>
            <c:errValType val="cust"/>
            <c:noEndCap val="0"/>
            <c:plus>
              <c:numRef>
                <c:f>Sheet1!$L$19:$L$22</c:f>
                <c:numCache>
                  <c:formatCode>General</c:formatCode>
                  <c:ptCount val="4"/>
                  <c:pt idx="0">
                    <c:v>0.11399670000000003</c:v>
                  </c:pt>
                  <c:pt idx="1">
                    <c:v>0.10962820000000001</c:v>
                  </c:pt>
                  <c:pt idx="2">
                    <c:v>8.5014500000000007E-2</c:v>
                  </c:pt>
                  <c:pt idx="3">
                    <c:v>0.10962820000000001</c:v>
                  </c:pt>
                </c:numCache>
              </c:numRef>
            </c:plus>
            <c:minus>
              <c:numRef>
                <c:f>Sheet1!$L$19:$L$22</c:f>
                <c:numCache>
                  <c:formatCode>General</c:formatCode>
                  <c:ptCount val="4"/>
                  <c:pt idx="0">
                    <c:v>0.11399670000000003</c:v>
                  </c:pt>
                  <c:pt idx="1">
                    <c:v>0.10962820000000001</c:v>
                  </c:pt>
                  <c:pt idx="2">
                    <c:v>8.5014500000000007E-2</c:v>
                  </c:pt>
                  <c:pt idx="3">
                    <c:v>0.10962820000000001</c:v>
                  </c:pt>
                </c:numCache>
              </c:numRef>
            </c:minus>
          </c:errBars>
          <c:cat>
            <c:strRef>
              <c:f>Sheet1!$C$19:$C$20</c:f>
              <c:strCache>
                <c:ptCount val="2"/>
                <c:pt idx="0">
                  <c:v>T1: Tournament Entry</c:v>
                </c:pt>
                <c:pt idx="1">
                  <c:v>T2: No Competitiveness</c:v>
                </c:pt>
              </c:strCache>
            </c:strRef>
          </c:cat>
          <c:val>
            <c:numRef>
              <c:f>Sheet1!$E$19:$E$20</c:f>
              <c:numCache>
                <c:formatCode>General</c:formatCode>
                <c:ptCount val="2"/>
                <c:pt idx="0">
                  <c:v>0.34285700000000002</c:v>
                </c:pt>
                <c:pt idx="1">
                  <c:v>0.31428600000000001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EFC-4AB7-9B10-4400F97CA5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2981120"/>
        <c:axId val="52995200"/>
      </c:barChart>
      <c:catAx>
        <c:axId val="529811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v-SE"/>
          </a:p>
        </c:txPr>
        <c:crossAx val="52995200"/>
        <c:crosses val="autoZero"/>
        <c:auto val="1"/>
        <c:lblAlgn val="ctr"/>
        <c:lblOffset val="100"/>
        <c:noMultiLvlLbl val="0"/>
      </c:catAx>
      <c:valAx>
        <c:axId val="5299520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600"/>
                </a:pPr>
                <a:r>
                  <a:rPr lang="en-US" sz="1600"/>
                  <a:t>Fraction Choosing Tournament/Lottery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sv-SE"/>
          </a:p>
        </c:txPr>
        <c:crossAx val="52981120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 sz="1400"/>
          </a:pPr>
          <a:endParaRPr lang="sv-SE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Sheet1!$D$18</c:f>
              <c:strCache>
                <c:ptCount val="1"/>
                <c:pt idx="0">
                  <c:v>men</c:v>
                </c:pt>
              </c:strCache>
            </c:strRef>
          </c:tx>
          <c:invertIfNegative val="0"/>
          <c:errBars>
            <c:errBarType val="both"/>
            <c:errValType val="cust"/>
            <c:noEndCap val="0"/>
            <c:plus>
              <c:numRef>
                <c:f>Sheet1!$F$45</c:f>
                <c:numCache>
                  <c:formatCode>General</c:formatCode>
                  <c:ptCount val="1"/>
                  <c:pt idx="0">
                    <c:v>7.1948800000000035E-2</c:v>
                  </c:pt>
                </c:numCache>
              </c:numRef>
            </c:plus>
            <c:minus>
              <c:numRef>
                <c:f>Sheet1!$F$45</c:f>
                <c:numCache>
                  <c:formatCode>General</c:formatCode>
                  <c:ptCount val="1"/>
                  <c:pt idx="0">
                    <c:v>7.1948800000000035E-2</c:v>
                  </c:pt>
                </c:numCache>
              </c:numRef>
            </c:minus>
          </c:errBars>
          <c:cat>
            <c:strRef>
              <c:f>Sheet1!$C$19:$C$20</c:f>
              <c:strCache>
                <c:ptCount val="2"/>
                <c:pt idx="0">
                  <c:v>T1: Tournament Entry</c:v>
                </c:pt>
                <c:pt idx="1">
                  <c:v>T2: No Competitiveness</c:v>
                </c:pt>
              </c:strCache>
            </c:strRef>
          </c:cat>
          <c:val>
            <c:numRef>
              <c:f>Sheet1!$D$45:$D$46</c:f>
              <c:numCache>
                <c:formatCode>General</c:formatCode>
                <c:ptCount val="2"/>
                <c:pt idx="0">
                  <c:v>0.58152170000000003</c:v>
                </c:pt>
                <c:pt idx="1">
                  <c:v>0.61141299999999998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47-4147-94A3-73A999113060}"/>
            </c:ext>
          </c:extLst>
        </c:ser>
        <c:ser>
          <c:idx val="1"/>
          <c:order val="1"/>
          <c:tx>
            <c:strRef>
              <c:f>Sheet1!$E$18</c:f>
              <c:strCache>
                <c:ptCount val="1"/>
                <c:pt idx="0">
                  <c:v>women</c:v>
                </c:pt>
              </c:strCache>
            </c:strRef>
          </c:tx>
          <c:invertIfNegative val="0"/>
          <c:errBars>
            <c:errBarType val="both"/>
            <c:errValType val="cust"/>
            <c:noEndCap val="0"/>
            <c:plus>
              <c:numRef>
                <c:f>Sheet1!$G$45</c:f>
                <c:numCache>
                  <c:formatCode>General</c:formatCode>
                  <c:ptCount val="1"/>
                  <c:pt idx="0">
                    <c:v>7.2714500000000015E-2</c:v>
                  </c:pt>
                </c:numCache>
              </c:numRef>
            </c:plus>
            <c:minus>
              <c:numRef>
                <c:f>Sheet1!$G$45</c:f>
                <c:numCache>
                  <c:formatCode>General</c:formatCode>
                  <c:ptCount val="1"/>
                  <c:pt idx="0">
                    <c:v>7.2714500000000015E-2</c:v>
                  </c:pt>
                </c:numCache>
              </c:numRef>
            </c:minus>
          </c:errBars>
          <c:cat>
            <c:strRef>
              <c:f>Sheet1!$C$19:$C$20</c:f>
              <c:strCache>
                <c:ptCount val="2"/>
                <c:pt idx="0">
                  <c:v>T1: Tournament Entry</c:v>
                </c:pt>
                <c:pt idx="1">
                  <c:v>T2: No Competitiveness</c:v>
                </c:pt>
              </c:strCache>
            </c:strRef>
          </c:cat>
          <c:val>
            <c:numRef>
              <c:f>Sheet1!$E$45:$E$46</c:f>
              <c:numCache>
                <c:formatCode>General</c:formatCode>
                <c:ptCount val="2"/>
                <c:pt idx="0">
                  <c:v>0.4166667</c:v>
                </c:pt>
                <c:pt idx="1">
                  <c:v>0.44444440000000002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647-4147-94A3-73A9991130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2981120"/>
        <c:axId val="52995200"/>
      </c:barChart>
      <c:catAx>
        <c:axId val="529811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v-SE"/>
          </a:p>
        </c:txPr>
        <c:crossAx val="52995200"/>
        <c:crosses val="autoZero"/>
        <c:auto val="1"/>
        <c:lblAlgn val="ctr"/>
        <c:lblOffset val="100"/>
        <c:noMultiLvlLbl val="0"/>
      </c:catAx>
      <c:valAx>
        <c:axId val="5299520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600"/>
                </a:pPr>
                <a:r>
                  <a:rPr lang="en-US" sz="1600"/>
                  <a:t>Fraction Choosing Tournament/Lottery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v-SE"/>
          </a:p>
        </c:txPr>
        <c:crossAx val="52981120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 sz="1400"/>
          </a:pPr>
          <a:endParaRPr lang="sv-SE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Sheet1!$D$18</c:f>
              <c:strCache>
                <c:ptCount val="1"/>
                <c:pt idx="0">
                  <c:v>men</c:v>
                </c:pt>
              </c:strCache>
            </c:strRef>
          </c:tx>
          <c:invertIfNegative val="0"/>
          <c:errBars>
            <c:errBarType val="both"/>
            <c:errValType val="cust"/>
            <c:noEndCap val="0"/>
            <c:plus>
              <c:numRef>
                <c:f>Sheet1!$F$45</c:f>
                <c:numCache>
                  <c:formatCode>General</c:formatCode>
                  <c:ptCount val="1"/>
                  <c:pt idx="0">
                    <c:v>7.1948800000000035E-2</c:v>
                  </c:pt>
                </c:numCache>
              </c:numRef>
            </c:plus>
            <c:minus>
              <c:numRef>
                <c:f>Sheet1!$F$45</c:f>
                <c:numCache>
                  <c:formatCode>General</c:formatCode>
                  <c:ptCount val="1"/>
                  <c:pt idx="0">
                    <c:v>7.1948800000000035E-2</c:v>
                  </c:pt>
                </c:numCache>
              </c:numRef>
            </c:minus>
          </c:errBars>
          <c:cat>
            <c:strRef>
              <c:f>Sheet1!$C$19:$C$20</c:f>
              <c:strCache>
                <c:ptCount val="2"/>
                <c:pt idx="0">
                  <c:v>T1: Tournament Entry</c:v>
                </c:pt>
                <c:pt idx="1">
                  <c:v>T2: No Competitiveness</c:v>
                </c:pt>
              </c:strCache>
            </c:strRef>
          </c:cat>
          <c:val>
            <c:numRef>
              <c:f>Sheet1!$D$45:$D$46</c:f>
              <c:numCache>
                <c:formatCode>General</c:formatCode>
                <c:ptCount val="2"/>
                <c:pt idx="0">
                  <c:v>0.58152170000000003</c:v>
                </c:pt>
                <c:pt idx="1">
                  <c:v>0.61141299999999998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8BD-421C-A502-61FDD397F3BC}"/>
            </c:ext>
          </c:extLst>
        </c:ser>
        <c:ser>
          <c:idx val="1"/>
          <c:order val="1"/>
          <c:tx>
            <c:strRef>
              <c:f>Sheet1!$E$18</c:f>
              <c:strCache>
                <c:ptCount val="1"/>
                <c:pt idx="0">
                  <c:v>women</c:v>
                </c:pt>
              </c:strCache>
            </c:strRef>
          </c:tx>
          <c:invertIfNegative val="0"/>
          <c:errBars>
            <c:errBarType val="both"/>
            <c:errValType val="cust"/>
            <c:noEndCap val="0"/>
            <c:plus>
              <c:numRef>
                <c:f>Sheet1!$G$45</c:f>
                <c:numCache>
                  <c:formatCode>General</c:formatCode>
                  <c:ptCount val="1"/>
                  <c:pt idx="0">
                    <c:v>7.2714500000000015E-2</c:v>
                  </c:pt>
                </c:numCache>
              </c:numRef>
            </c:plus>
            <c:minus>
              <c:numRef>
                <c:f>Sheet1!$G$45</c:f>
                <c:numCache>
                  <c:formatCode>General</c:formatCode>
                  <c:ptCount val="1"/>
                  <c:pt idx="0">
                    <c:v>7.2714500000000015E-2</c:v>
                  </c:pt>
                </c:numCache>
              </c:numRef>
            </c:minus>
          </c:errBars>
          <c:cat>
            <c:strRef>
              <c:f>Sheet1!$C$19:$C$20</c:f>
              <c:strCache>
                <c:ptCount val="2"/>
                <c:pt idx="0">
                  <c:v>T1: Tournament Entry</c:v>
                </c:pt>
                <c:pt idx="1">
                  <c:v>T2: No Competitiveness</c:v>
                </c:pt>
              </c:strCache>
            </c:strRef>
          </c:cat>
          <c:val>
            <c:numRef>
              <c:f>Sheet1!$E$45:$E$46</c:f>
              <c:numCache>
                <c:formatCode>General</c:formatCode>
                <c:ptCount val="2"/>
                <c:pt idx="0">
                  <c:v>0.4166667</c:v>
                </c:pt>
                <c:pt idx="1">
                  <c:v>0.44444440000000002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8BD-421C-A502-61FDD397F3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2981120"/>
        <c:axId val="52995200"/>
      </c:barChart>
      <c:catAx>
        <c:axId val="529811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v-SE"/>
          </a:p>
        </c:txPr>
        <c:crossAx val="52995200"/>
        <c:crosses val="autoZero"/>
        <c:auto val="1"/>
        <c:lblAlgn val="ctr"/>
        <c:lblOffset val="100"/>
        <c:noMultiLvlLbl val="0"/>
      </c:catAx>
      <c:valAx>
        <c:axId val="5299520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600"/>
                </a:pPr>
                <a:r>
                  <a:rPr lang="en-US" sz="1600"/>
                  <a:t>Fraction Choosing Tournament/Lottery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v-SE"/>
          </a:p>
        </c:txPr>
        <c:crossAx val="52981120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 sz="1400"/>
          </a:pPr>
          <a:endParaRPr lang="sv-SE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Sheet1!$D$18</c:f>
              <c:strCache>
                <c:ptCount val="1"/>
                <c:pt idx="0">
                  <c:v>men</c:v>
                </c:pt>
              </c:strCache>
            </c:strRef>
          </c:tx>
          <c:invertIfNegative val="0"/>
          <c:errBars>
            <c:errBarType val="both"/>
            <c:errValType val="cust"/>
            <c:noEndCap val="0"/>
            <c:plus>
              <c:numRef>
                <c:f>Sheet1!$F$51</c:f>
                <c:numCache>
                  <c:formatCode>General</c:formatCode>
                  <c:ptCount val="1"/>
                  <c:pt idx="0">
                    <c:v>7.1352499999999985E-2</c:v>
                  </c:pt>
                </c:numCache>
              </c:numRef>
            </c:plus>
            <c:minus>
              <c:numRef>
                <c:f>Sheet1!$F$51</c:f>
                <c:numCache>
                  <c:formatCode>General</c:formatCode>
                  <c:ptCount val="1"/>
                  <c:pt idx="0">
                    <c:v>7.1352499999999985E-2</c:v>
                  </c:pt>
                </c:numCache>
              </c:numRef>
            </c:minus>
          </c:errBars>
          <c:cat>
            <c:strRef>
              <c:f>Sheet1!$C$19:$C$20</c:f>
              <c:strCache>
                <c:ptCount val="2"/>
                <c:pt idx="0">
                  <c:v>T1: Tournament Entry</c:v>
                </c:pt>
                <c:pt idx="1">
                  <c:v>T2: No Competitiveness</c:v>
                </c:pt>
              </c:strCache>
            </c:strRef>
          </c:cat>
          <c:val>
            <c:numRef>
              <c:f>Sheet1!$D$51:$D$52</c:f>
              <c:numCache>
                <c:formatCode>General</c:formatCode>
                <c:ptCount val="2"/>
                <c:pt idx="0">
                  <c:v>0.39673910000000001</c:v>
                </c:pt>
                <c:pt idx="1">
                  <c:v>0.39945649999999999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9A0-4C49-A1F7-162C3B7C5DF2}"/>
            </c:ext>
          </c:extLst>
        </c:ser>
        <c:ser>
          <c:idx val="1"/>
          <c:order val="1"/>
          <c:tx>
            <c:strRef>
              <c:f>Sheet1!$E$18</c:f>
              <c:strCache>
                <c:ptCount val="1"/>
                <c:pt idx="0">
                  <c:v>women</c:v>
                </c:pt>
              </c:strCache>
            </c:strRef>
          </c:tx>
          <c:invertIfNegative val="0"/>
          <c:errBars>
            <c:errBarType val="both"/>
            <c:errValType val="cust"/>
            <c:noEndCap val="0"/>
            <c:plus>
              <c:numRef>
                <c:f>Sheet1!$G$51</c:f>
                <c:numCache>
                  <c:formatCode>General</c:formatCode>
                  <c:ptCount val="1"/>
                  <c:pt idx="0">
                    <c:v>6.4784299999999989E-2</c:v>
                  </c:pt>
                </c:numCache>
              </c:numRef>
            </c:plus>
            <c:minus>
              <c:numRef>
                <c:f>Sheet1!$G$52</c:f>
                <c:numCache>
                  <c:formatCode>General</c:formatCode>
                  <c:ptCount val="1"/>
                  <c:pt idx="0">
                    <c:v>6.4290199999999992E-2</c:v>
                  </c:pt>
                </c:numCache>
              </c:numRef>
            </c:minus>
          </c:errBars>
          <c:cat>
            <c:strRef>
              <c:f>Sheet1!$C$19:$C$20</c:f>
              <c:strCache>
                <c:ptCount val="2"/>
                <c:pt idx="0">
                  <c:v>T1: Tournament Entry</c:v>
                </c:pt>
                <c:pt idx="1">
                  <c:v>T2: No Competitiveness</c:v>
                </c:pt>
              </c:strCache>
            </c:strRef>
          </c:cat>
          <c:val>
            <c:numRef>
              <c:f>Sheet1!$E$51:$E$52</c:f>
              <c:numCache>
                <c:formatCode>General</c:formatCode>
                <c:ptCount val="2"/>
                <c:pt idx="0">
                  <c:v>0.26111109999999998</c:v>
                </c:pt>
                <c:pt idx="1">
                  <c:v>0.26666669999999998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9A0-4C49-A1F7-162C3B7C5D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2981120"/>
        <c:axId val="52995200"/>
      </c:barChart>
      <c:catAx>
        <c:axId val="529811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v-SE"/>
          </a:p>
        </c:txPr>
        <c:crossAx val="52995200"/>
        <c:crosses val="autoZero"/>
        <c:auto val="1"/>
        <c:lblAlgn val="ctr"/>
        <c:lblOffset val="100"/>
        <c:noMultiLvlLbl val="0"/>
      </c:catAx>
      <c:valAx>
        <c:axId val="5299520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sz="1400"/>
                  <a:t>Fraction Choosing Tournament/Lottery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v-SE"/>
          </a:p>
        </c:txPr>
        <c:crossAx val="52981120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 sz="1400"/>
          </a:pPr>
          <a:endParaRPr lang="sv-SE"/>
        </a:p>
      </c:txPr>
    </c:legend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C7DA4D-3A39-454B-AFD2-C450BD40F398}" type="datetimeFigureOut">
              <a:rPr lang="en-US" smtClean="0"/>
              <a:t>5/5/2022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8ABD76-18A2-42F4-AFD4-BE046C756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9497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6A648B-2A11-4F8E-9E31-E928EE611B9E}" type="datetimeFigureOut">
              <a:rPr lang="en-US" smtClean="0"/>
              <a:pPr/>
              <a:t>5/5/2022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4D481F-89E6-4A07-B81D-52BF735203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628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162/qjec.122.3.1067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4D481F-89E6-4A07-B81D-52BF73520358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9968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4D481F-89E6-4A07-B81D-52BF73520358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5581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4D481F-89E6-4A07-B81D-52BF73520358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950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4D481F-89E6-4A07-B81D-52BF73520358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8899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4D481F-89E6-4A07-B81D-52BF73520358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9576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Once again the Table is the one from Buser et al. (2014)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4D481F-89E6-4A07-B81D-52BF73520358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91406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4D481F-89E6-4A07-B81D-52BF73520358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95477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4D481F-89E6-4A07-B81D-52BF73520358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43798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4D481F-89E6-4A07-B81D-52BF73520358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90145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4D481F-89E6-4A07-B81D-52BF73520358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92214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Overcontrolling: if some x-variable (e.g., risk preferences) is positively correlated with competitiveness, then this x-variable becomes a bad control that filters out part of the effect of competitiveness. This would generate a bias towards </a:t>
            </a:r>
            <a:r>
              <a:rPr lang="en-US" i="1" dirty="0"/>
              <a:t>underestimating</a:t>
            </a:r>
            <a:r>
              <a:rPr lang="en-US" dirty="0"/>
              <a:t> the importance of competitiveness. This bias runs counter to the measurement error bias GSY2019 identifies (which leads to </a:t>
            </a:r>
            <a:r>
              <a:rPr lang="en-US" i="1" dirty="0"/>
              <a:t>overestimating</a:t>
            </a:r>
            <a:r>
              <a:rPr lang="en-US" i="0" dirty="0"/>
              <a:t> competitiveness).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4D481F-89E6-4A07-B81D-52BF73520358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1861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</a:t>
            </a:r>
            <a:r>
              <a:rPr lang="en-US" baseline="0" dirty="0"/>
              <a:t> are unadjusted data, based on full time workers. Adjusted gender ratio is about 91-92% since 1990.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4D481F-89E6-4A07-B81D-52BF7352035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18452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4D481F-89E6-4A07-B81D-52BF73520358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05115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main reason for focusing on experiment 1 is that I presented this paper many times before experiment 2, and only a few times after. So the slides were made with experiment 1 in mind.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4D481F-89E6-4A07-B81D-52BF73520358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28331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4D481F-89E6-4A07-B81D-52BF73520358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80433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4D481F-89E6-4A07-B81D-52BF73520358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9605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Brief refresher on NV2007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4D481F-89E6-4A07-B81D-52BF73520358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245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Example of what might happen in NV2007. The photos are stock photos in the public domain.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4D481F-89E6-4A07-B81D-52BF73520358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16644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4D481F-89E6-4A07-B81D-52BF73520358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60325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My approach: add a new treatment that eliminates the role of competitiveness.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4D481F-89E6-4A07-B81D-52BF73520358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19797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4D481F-89E6-4A07-B81D-52BF73520358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16147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4D481F-89E6-4A07-B81D-52BF73520358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6673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4D481F-89E6-4A07-B81D-52BF73520358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5670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4D481F-89E6-4A07-B81D-52BF73520358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33281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4D481F-89E6-4A07-B81D-52BF73520358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00683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this example, competitiveness explains all of the gender gap in tournament entry. So removing its effect using a treatment should lead to a gender gap of zero.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4D481F-89E6-4A07-B81D-52BF73520358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94624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4D481F-89E6-4A07-B81D-52BF73520358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96176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4D481F-89E6-4A07-B81D-52BF73520358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9605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4D481F-89E6-4A07-B81D-52BF73520358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9605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4D481F-89E6-4A07-B81D-52BF73520358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96054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4D481F-89E6-4A07-B81D-52BF73520358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8256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err="1"/>
              <a:t>This</a:t>
            </a:r>
            <a:r>
              <a:rPr lang="nl-NL" dirty="0"/>
              <a:t> part is a standard </a:t>
            </a:r>
            <a:r>
              <a:rPr lang="nl-NL" dirty="0" err="1"/>
              <a:t>replication</a:t>
            </a:r>
            <a:r>
              <a:rPr lang="nl-NL" dirty="0"/>
              <a:t> of NV2007 </a:t>
            </a:r>
            <a:r>
              <a:rPr lang="nl-NL" dirty="0" err="1"/>
              <a:t>that</a:t>
            </a:r>
            <a:r>
              <a:rPr lang="nl-NL" dirty="0"/>
              <a:t> has been </a:t>
            </a:r>
            <a:r>
              <a:rPr lang="nl-NL" dirty="0" err="1"/>
              <a:t>conducted</a:t>
            </a:r>
            <a:r>
              <a:rPr lang="nl-NL" dirty="0"/>
              <a:t> </a:t>
            </a:r>
            <a:r>
              <a:rPr lang="nl-NL" dirty="0" err="1"/>
              <a:t>many</a:t>
            </a:r>
            <a:r>
              <a:rPr lang="nl-NL" dirty="0"/>
              <a:t> </a:t>
            </a:r>
            <a:r>
              <a:rPr lang="nl-NL" dirty="0" err="1"/>
              <a:t>times</a:t>
            </a:r>
            <a:r>
              <a:rPr lang="nl-NL" dirty="0"/>
              <a:t>.</a:t>
            </a:r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4D481F-89E6-4A07-B81D-52BF73520358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05496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4D481F-89E6-4A07-B81D-52BF73520358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825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2A2A2A"/>
                </a:solidFill>
                <a:effectLst/>
                <a:latin typeface="Source Sans Pro" panose="020B0604020202020204" pitchFamily="34" charset="0"/>
              </a:rPr>
              <a:t>Muriel Niederle, Lise Vesterlund, Do Women Shy Away From Competition? Do Men Compete Too Much?, </a:t>
            </a:r>
            <a:r>
              <a:rPr lang="en-US" b="0" i="1" dirty="0">
                <a:solidFill>
                  <a:srgbClr val="2A2A2A"/>
                </a:solidFill>
                <a:effectLst/>
                <a:latin typeface="Source Sans Pro" panose="020B0604020202020204" pitchFamily="34" charset="0"/>
              </a:rPr>
              <a:t>The Quarterly Journal of Economics</a:t>
            </a:r>
            <a:r>
              <a:rPr lang="en-US" b="0" i="0" dirty="0">
                <a:solidFill>
                  <a:srgbClr val="2A2A2A"/>
                </a:solidFill>
                <a:effectLst/>
                <a:latin typeface="Source Sans Pro" panose="020B0604020202020204" pitchFamily="34" charset="0"/>
              </a:rPr>
              <a:t>, Volume 122, Issue 3, August 2007, Pages 1067–1101, </a:t>
            </a:r>
            <a:r>
              <a:rPr lang="en-US" b="0" i="0" u="none" strike="noStrike" dirty="0">
                <a:solidFill>
                  <a:srgbClr val="006FB7"/>
                </a:solidFill>
                <a:effectLst/>
                <a:latin typeface="Source Sans Pro" panose="020B0604020202020204" pitchFamily="34" charset="0"/>
                <a:hlinkClick r:id="rId3"/>
              </a:rPr>
              <a:t>https://doi.org/10.1162/qjec.122.3.1067</a:t>
            </a:r>
            <a:r>
              <a:rPr lang="en-US" b="0" i="0" u="none" strike="noStrike" dirty="0">
                <a:solidFill>
                  <a:srgbClr val="006FB7"/>
                </a:solidFill>
                <a:effectLst/>
                <a:latin typeface="Source Sans Pro" panose="020B0604020202020204" pitchFamily="34" charset="0"/>
              </a:rPr>
              <a:t>. The image of the five numbers comes from their paper.</a:t>
            </a:r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4D481F-89E6-4A07-B81D-52BF73520358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438343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I </a:t>
            </a:r>
            <a:r>
              <a:rPr lang="nl-NL" dirty="0" err="1"/>
              <a:t>don’t</a:t>
            </a:r>
            <a:r>
              <a:rPr lang="nl-NL" dirty="0"/>
              <a:t> </a:t>
            </a:r>
            <a:r>
              <a:rPr lang="nl-NL" dirty="0" err="1"/>
              <a:t>directly</a:t>
            </a:r>
            <a:r>
              <a:rPr lang="nl-NL" dirty="0"/>
              <a:t> </a:t>
            </a:r>
            <a:r>
              <a:rPr lang="nl-NL" dirty="0" err="1"/>
              <a:t>implement</a:t>
            </a:r>
            <a:r>
              <a:rPr lang="nl-NL" dirty="0"/>
              <a:t> </a:t>
            </a:r>
            <a:r>
              <a:rPr lang="nl-NL" dirty="0" err="1"/>
              <a:t>this</a:t>
            </a:r>
            <a:r>
              <a:rPr lang="nl-NL" dirty="0"/>
              <a:t> treatment. </a:t>
            </a:r>
            <a:r>
              <a:rPr lang="nl-NL" dirty="0" err="1"/>
              <a:t>Instead</a:t>
            </a:r>
            <a:r>
              <a:rPr lang="nl-NL" dirty="0"/>
              <a:t> I </a:t>
            </a:r>
            <a:r>
              <a:rPr lang="nl-NL" dirty="0" err="1"/>
              <a:t>obtain</a:t>
            </a:r>
            <a:r>
              <a:rPr lang="nl-NL" dirty="0"/>
              <a:t> the </a:t>
            </a:r>
            <a:r>
              <a:rPr lang="nl-NL" dirty="0" err="1"/>
              <a:t>choice</a:t>
            </a:r>
            <a:r>
              <a:rPr lang="nl-NL" dirty="0"/>
              <a:t> in a </a:t>
            </a:r>
            <a:r>
              <a:rPr lang="nl-NL" dirty="0" err="1"/>
              <a:t>somewhat</a:t>
            </a:r>
            <a:r>
              <a:rPr lang="nl-NL" dirty="0"/>
              <a:t> </a:t>
            </a:r>
            <a:r>
              <a:rPr lang="nl-NL" dirty="0" err="1"/>
              <a:t>roundabout</a:t>
            </a:r>
            <a:r>
              <a:rPr lang="nl-NL" dirty="0"/>
              <a:t> way (</a:t>
            </a:r>
            <a:r>
              <a:rPr lang="nl-NL" dirty="0" err="1"/>
              <a:t>with</a:t>
            </a:r>
            <a:r>
              <a:rPr lang="nl-NL" dirty="0"/>
              <a:t> the </a:t>
            </a:r>
            <a:r>
              <a:rPr lang="nl-NL" dirty="0" err="1"/>
              <a:t>three</a:t>
            </a:r>
            <a:r>
              <a:rPr lang="nl-NL" dirty="0"/>
              <a:t> steps on the slides).</a:t>
            </a:r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4D481F-89E6-4A07-B81D-52BF73520358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659058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err="1"/>
              <a:t>Note</a:t>
            </a:r>
            <a:r>
              <a:rPr lang="nl-NL" dirty="0"/>
              <a:t> </a:t>
            </a:r>
            <a:r>
              <a:rPr lang="nl-NL" dirty="0" err="1"/>
              <a:t>that</a:t>
            </a:r>
            <a:r>
              <a:rPr lang="nl-NL" dirty="0"/>
              <a:t> x is subject-</a:t>
            </a:r>
            <a:r>
              <a:rPr lang="nl-NL" dirty="0" err="1"/>
              <a:t>specific</a:t>
            </a:r>
            <a:r>
              <a:rPr lang="nl-NL" dirty="0"/>
              <a:t>. A person </a:t>
            </a:r>
            <a:r>
              <a:rPr lang="nl-NL" dirty="0" err="1"/>
              <a:t>with</a:t>
            </a:r>
            <a:r>
              <a:rPr lang="nl-NL" dirty="0"/>
              <a:t> a </a:t>
            </a:r>
            <a:r>
              <a:rPr lang="nl-NL" dirty="0" err="1"/>
              <a:t>greater</a:t>
            </a:r>
            <a:r>
              <a:rPr lang="nl-NL" dirty="0"/>
              <a:t> performance </a:t>
            </a:r>
            <a:r>
              <a:rPr lang="nl-NL" dirty="0" err="1"/>
              <a:t>would</a:t>
            </a:r>
            <a:r>
              <a:rPr lang="nl-NL" dirty="0"/>
              <a:t> face </a:t>
            </a:r>
            <a:r>
              <a:rPr lang="nl-NL" dirty="0" err="1"/>
              <a:t>greater</a:t>
            </a:r>
            <a:r>
              <a:rPr lang="nl-NL" dirty="0"/>
              <a:t> </a:t>
            </a:r>
            <a:r>
              <a:rPr lang="nl-NL" dirty="0" err="1"/>
              <a:t>payments</a:t>
            </a:r>
            <a:r>
              <a:rPr lang="nl-NL" dirty="0"/>
              <a:t> </a:t>
            </a:r>
            <a:r>
              <a:rPr lang="nl-NL" dirty="0" err="1"/>
              <a:t>than</a:t>
            </a:r>
            <a:r>
              <a:rPr lang="nl-NL" dirty="0"/>
              <a:t> </a:t>
            </a:r>
            <a:r>
              <a:rPr lang="nl-NL" dirty="0" err="1"/>
              <a:t>one</a:t>
            </a:r>
            <a:r>
              <a:rPr lang="nl-NL" dirty="0"/>
              <a:t> </a:t>
            </a:r>
            <a:r>
              <a:rPr lang="nl-NL" dirty="0" err="1"/>
              <a:t>with</a:t>
            </a:r>
            <a:r>
              <a:rPr lang="nl-NL" dirty="0"/>
              <a:t> a </a:t>
            </a:r>
            <a:r>
              <a:rPr lang="nl-NL" dirty="0" err="1"/>
              <a:t>lower</a:t>
            </a:r>
            <a:r>
              <a:rPr lang="nl-NL" dirty="0"/>
              <a:t> performance (x=performance in Stage 2 (</a:t>
            </a:r>
            <a:r>
              <a:rPr lang="nl-NL" dirty="0" err="1"/>
              <a:t>see</a:t>
            </a:r>
            <a:r>
              <a:rPr lang="nl-NL" dirty="0"/>
              <a:t> slide 40).</a:t>
            </a:r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4D481F-89E6-4A07-B81D-52BF73520358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045004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4D481F-89E6-4A07-B81D-52BF73520358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82568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The test is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confidence</a:t>
            </a:r>
            <a:r>
              <a:rPr lang="nl-NL" dirty="0"/>
              <a:t> (the </a:t>
            </a:r>
            <a:r>
              <a:rPr lang="nl-NL" dirty="0" err="1"/>
              <a:t>subjective</a:t>
            </a:r>
            <a:r>
              <a:rPr lang="nl-NL" dirty="0"/>
              <a:t> win </a:t>
            </a:r>
            <a:r>
              <a:rPr lang="nl-NL" dirty="0" err="1"/>
              <a:t>probability</a:t>
            </a:r>
            <a:r>
              <a:rPr lang="nl-NL" dirty="0"/>
              <a:t> </a:t>
            </a:r>
            <a:r>
              <a:rPr lang="nl-NL" dirty="0" err="1"/>
              <a:t>elicited</a:t>
            </a:r>
            <a:r>
              <a:rPr lang="nl-NL" dirty="0"/>
              <a:t> in the experiment). But </a:t>
            </a:r>
            <a:r>
              <a:rPr lang="nl-NL" dirty="0" err="1"/>
              <a:t>both</a:t>
            </a:r>
            <a:r>
              <a:rPr lang="nl-NL" dirty="0"/>
              <a:t> genders are </a:t>
            </a:r>
            <a:r>
              <a:rPr lang="nl-NL" dirty="0" err="1"/>
              <a:t>also</a:t>
            </a:r>
            <a:r>
              <a:rPr lang="nl-NL" dirty="0"/>
              <a:t> </a:t>
            </a:r>
            <a:r>
              <a:rPr lang="nl-NL" dirty="0" err="1"/>
              <a:t>overconfident</a:t>
            </a:r>
            <a:r>
              <a:rPr lang="nl-NL" dirty="0"/>
              <a:t>, </a:t>
            </a:r>
            <a:r>
              <a:rPr lang="nl-NL" dirty="0" err="1"/>
              <a:t>with</a:t>
            </a:r>
            <a:r>
              <a:rPr lang="nl-NL" dirty="0"/>
              <a:t> the </a:t>
            </a:r>
            <a:r>
              <a:rPr lang="nl-NL" dirty="0" err="1"/>
              <a:t>average</a:t>
            </a:r>
            <a:r>
              <a:rPr lang="nl-NL" dirty="0"/>
              <a:t> </a:t>
            </a:r>
            <a:r>
              <a:rPr lang="nl-NL" dirty="0" err="1"/>
              <a:t>elicited</a:t>
            </a:r>
            <a:r>
              <a:rPr lang="nl-NL" dirty="0"/>
              <a:t> win </a:t>
            </a:r>
            <a:r>
              <a:rPr lang="nl-NL" dirty="0" err="1"/>
              <a:t>probability</a:t>
            </a:r>
            <a:r>
              <a:rPr lang="nl-NL" dirty="0"/>
              <a:t> </a:t>
            </a:r>
            <a:r>
              <a:rPr lang="nl-NL" dirty="0" err="1"/>
              <a:t>being</a:t>
            </a:r>
            <a:r>
              <a:rPr lang="nl-NL" dirty="0"/>
              <a:t> </a:t>
            </a:r>
            <a:r>
              <a:rPr lang="nl-NL" dirty="0" err="1"/>
              <a:t>significantly</a:t>
            </a:r>
            <a:r>
              <a:rPr lang="nl-NL" dirty="0"/>
              <a:t> </a:t>
            </a:r>
            <a:r>
              <a:rPr lang="nl-NL" dirty="0" err="1"/>
              <a:t>greater</a:t>
            </a:r>
            <a:r>
              <a:rPr lang="nl-NL" dirty="0"/>
              <a:t> </a:t>
            </a:r>
            <a:r>
              <a:rPr lang="nl-NL" dirty="0" err="1"/>
              <a:t>than</a:t>
            </a:r>
            <a:r>
              <a:rPr lang="nl-NL" dirty="0"/>
              <a:t> the </a:t>
            </a:r>
            <a:r>
              <a:rPr lang="nl-NL" dirty="0" err="1"/>
              <a:t>true</a:t>
            </a:r>
            <a:r>
              <a:rPr lang="nl-NL" dirty="0"/>
              <a:t> </a:t>
            </a:r>
            <a:r>
              <a:rPr lang="nl-NL" dirty="0" err="1"/>
              <a:t>average</a:t>
            </a:r>
            <a:r>
              <a:rPr lang="nl-NL" dirty="0"/>
              <a:t> </a:t>
            </a:r>
            <a:r>
              <a:rPr lang="nl-NL" dirty="0" err="1"/>
              <a:t>objective</a:t>
            </a:r>
            <a:r>
              <a:rPr lang="nl-NL" dirty="0"/>
              <a:t> win </a:t>
            </a:r>
            <a:r>
              <a:rPr lang="nl-NL" dirty="0" err="1"/>
              <a:t>probability</a:t>
            </a:r>
            <a:r>
              <a:rPr lang="nl-NL" dirty="0"/>
              <a:t>.</a:t>
            </a:r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4D481F-89E6-4A07-B81D-52BF73520358}" type="slidenum">
              <a:rPr lang="en-US" smtClean="0"/>
              <a:pPr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054232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err="1"/>
              <a:t>Qualitative</a:t>
            </a:r>
            <a:r>
              <a:rPr lang="nl-NL" dirty="0"/>
              <a:t> </a:t>
            </a:r>
            <a:r>
              <a:rPr lang="nl-NL" dirty="0" err="1"/>
              <a:t>measure</a:t>
            </a:r>
            <a:r>
              <a:rPr lang="nl-NL" dirty="0"/>
              <a:t> (0-10 question “</a:t>
            </a:r>
            <a:r>
              <a:rPr lang="nl-NL" dirty="0" err="1"/>
              <a:t>how</a:t>
            </a:r>
            <a:r>
              <a:rPr lang="nl-NL" dirty="0"/>
              <a:t> </a:t>
            </a:r>
            <a:r>
              <a:rPr lang="nl-NL" dirty="0" err="1"/>
              <a:t>willing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take risk in </a:t>
            </a:r>
            <a:r>
              <a:rPr lang="nl-NL" dirty="0" err="1"/>
              <a:t>general</a:t>
            </a:r>
            <a:r>
              <a:rPr lang="nl-NL" dirty="0"/>
              <a:t>”)</a:t>
            </a:r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4D481F-89E6-4A07-B81D-52BF73520358}" type="slidenum">
              <a:rPr lang="en-US" smtClean="0"/>
              <a:pPr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471490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an abridged version of Table II in the paper.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4D481F-89E6-4A07-B81D-52BF73520358}" type="slidenum">
              <a:rPr lang="en-US" smtClean="0"/>
              <a:pPr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22279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Consistent </a:t>
            </a:r>
            <a:r>
              <a:rPr lang="nl-NL" dirty="0" err="1"/>
              <a:t>with</a:t>
            </a:r>
            <a:r>
              <a:rPr lang="nl-NL" dirty="0"/>
              <a:t> GSY2019, </a:t>
            </a:r>
            <a:r>
              <a:rPr lang="nl-NL" dirty="0" err="1"/>
              <a:t>since</a:t>
            </a:r>
            <a:r>
              <a:rPr lang="nl-NL" dirty="0"/>
              <a:t> the </a:t>
            </a:r>
            <a:r>
              <a:rPr lang="nl-NL" dirty="0" err="1"/>
              <a:t>residualized</a:t>
            </a:r>
            <a:r>
              <a:rPr lang="nl-NL" dirty="0"/>
              <a:t> </a:t>
            </a:r>
            <a:r>
              <a:rPr lang="nl-NL" dirty="0" err="1"/>
              <a:t>estimate</a:t>
            </a:r>
            <a:r>
              <a:rPr lang="nl-NL" dirty="0"/>
              <a:t> of </a:t>
            </a:r>
            <a:r>
              <a:rPr lang="nl-NL" dirty="0" err="1"/>
              <a:t>competitiveness</a:t>
            </a:r>
            <a:r>
              <a:rPr lang="nl-NL" dirty="0"/>
              <a:t> </a:t>
            </a:r>
            <a:r>
              <a:rPr lang="nl-NL" dirty="0" err="1"/>
              <a:t>from</a:t>
            </a:r>
            <a:r>
              <a:rPr lang="nl-NL" dirty="0"/>
              <a:t> the </a:t>
            </a:r>
            <a:r>
              <a:rPr lang="nl-NL" dirty="0" err="1"/>
              <a:t>regression</a:t>
            </a:r>
            <a:r>
              <a:rPr lang="nl-NL" dirty="0"/>
              <a:t> </a:t>
            </a:r>
            <a:r>
              <a:rPr lang="nl-NL" dirty="0" err="1"/>
              <a:t>table</a:t>
            </a:r>
            <a:r>
              <a:rPr lang="nl-NL" dirty="0"/>
              <a:t> </a:t>
            </a:r>
            <a:r>
              <a:rPr lang="nl-NL" dirty="0" err="1"/>
              <a:t>appears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overstate</a:t>
            </a:r>
            <a:r>
              <a:rPr lang="nl-NL" dirty="0"/>
              <a:t> the </a:t>
            </a:r>
            <a:r>
              <a:rPr lang="nl-NL" dirty="0" err="1"/>
              <a:t>importance</a:t>
            </a:r>
            <a:r>
              <a:rPr lang="nl-NL" dirty="0"/>
              <a:t> of </a:t>
            </a:r>
            <a:r>
              <a:rPr lang="nl-NL" dirty="0" err="1"/>
              <a:t>competitiveness</a:t>
            </a:r>
            <a:r>
              <a:rPr lang="nl-NL" dirty="0"/>
              <a:t>.</a:t>
            </a:r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4D481F-89E6-4A07-B81D-52BF73520358}" type="slidenum">
              <a:rPr lang="en-US" smtClean="0"/>
              <a:pPr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272459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4D481F-89E6-4A07-B81D-52BF73520358}" type="slidenum">
              <a:rPr lang="en-US" smtClean="0"/>
              <a:pPr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96024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These </a:t>
            </a:r>
            <a:r>
              <a:rPr lang="nl-NL" dirty="0" err="1"/>
              <a:t>two</a:t>
            </a:r>
            <a:r>
              <a:rPr lang="nl-NL" dirty="0"/>
              <a:t> studies have </a:t>
            </a:r>
            <a:r>
              <a:rPr lang="nl-NL" dirty="0" err="1"/>
              <a:t>an</a:t>
            </a:r>
            <a:r>
              <a:rPr lang="nl-NL" dirty="0"/>
              <a:t> incentive </a:t>
            </a:r>
            <a:r>
              <a:rPr lang="nl-NL" dirty="0" err="1"/>
              <a:t>compatiable</a:t>
            </a:r>
            <a:r>
              <a:rPr lang="nl-NL" dirty="0"/>
              <a:t> </a:t>
            </a:r>
            <a:r>
              <a:rPr lang="nl-NL" dirty="0" err="1"/>
              <a:t>measure</a:t>
            </a:r>
            <a:r>
              <a:rPr lang="nl-NL" dirty="0"/>
              <a:t> </a:t>
            </a:r>
            <a:r>
              <a:rPr lang="nl-NL" dirty="0" err="1"/>
              <a:t>that</a:t>
            </a:r>
            <a:r>
              <a:rPr lang="nl-NL" dirty="0"/>
              <a:t> </a:t>
            </a:r>
            <a:r>
              <a:rPr lang="nl-NL" dirty="0" err="1"/>
              <a:t>arguably</a:t>
            </a:r>
            <a:r>
              <a:rPr lang="nl-NL" dirty="0"/>
              <a:t> </a:t>
            </a:r>
            <a:r>
              <a:rPr lang="nl-NL" dirty="0" err="1"/>
              <a:t>measures</a:t>
            </a:r>
            <a:r>
              <a:rPr lang="nl-NL" dirty="0"/>
              <a:t> </a:t>
            </a:r>
            <a:r>
              <a:rPr lang="nl-NL" dirty="0" err="1"/>
              <a:t>competitiveness</a:t>
            </a:r>
            <a:r>
              <a:rPr lang="nl-NL" dirty="0"/>
              <a:t> </a:t>
            </a:r>
            <a:r>
              <a:rPr lang="nl-NL" dirty="0" err="1"/>
              <a:t>directly</a:t>
            </a:r>
            <a:r>
              <a:rPr lang="nl-NL" dirty="0"/>
              <a:t> in a way </a:t>
            </a:r>
            <a:r>
              <a:rPr lang="nl-NL" dirty="0" err="1"/>
              <a:t>that</a:t>
            </a:r>
            <a:r>
              <a:rPr lang="nl-NL" dirty="0"/>
              <a:t> is </a:t>
            </a:r>
            <a:r>
              <a:rPr lang="nl-NL" dirty="0" err="1"/>
              <a:t>unconfounded</a:t>
            </a:r>
            <a:r>
              <a:rPr lang="nl-NL" dirty="0"/>
              <a:t> </a:t>
            </a:r>
            <a:r>
              <a:rPr lang="nl-NL" dirty="0" err="1"/>
              <a:t>by</a:t>
            </a:r>
            <a:r>
              <a:rPr lang="nl-NL" dirty="0"/>
              <a:t> </a:t>
            </a:r>
            <a:r>
              <a:rPr lang="nl-NL" dirty="0" err="1"/>
              <a:t>other</a:t>
            </a:r>
            <a:r>
              <a:rPr lang="nl-NL" dirty="0"/>
              <a:t> variables. </a:t>
            </a:r>
            <a:r>
              <a:rPr lang="nl-NL" dirty="0" err="1"/>
              <a:t>Several</a:t>
            </a:r>
            <a:r>
              <a:rPr lang="nl-NL" dirty="0"/>
              <a:t> </a:t>
            </a:r>
            <a:r>
              <a:rPr lang="nl-NL" dirty="0" err="1"/>
              <a:t>other</a:t>
            </a:r>
            <a:r>
              <a:rPr lang="nl-NL" dirty="0"/>
              <a:t> studies have </a:t>
            </a:r>
            <a:r>
              <a:rPr lang="nl-NL" dirty="0" err="1"/>
              <a:t>attempted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measure</a:t>
            </a:r>
            <a:r>
              <a:rPr lang="nl-NL" dirty="0"/>
              <a:t> </a:t>
            </a:r>
            <a:r>
              <a:rPr lang="nl-NL" dirty="0" err="1"/>
              <a:t>competitiveness</a:t>
            </a:r>
            <a:r>
              <a:rPr lang="nl-NL" dirty="0"/>
              <a:t> </a:t>
            </a:r>
            <a:r>
              <a:rPr lang="nl-NL" dirty="0" err="1"/>
              <a:t>using</a:t>
            </a:r>
            <a:r>
              <a:rPr lang="nl-NL" dirty="0"/>
              <a:t> a </a:t>
            </a:r>
            <a:r>
              <a:rPr lang="nl-NL" dirty="0" err="1"/>
              <a:t>qualitative</a:t>
            </a:r>
            <a:r>
              <a:rPr lang="nl-NL" dirty="0"/>
              <a:t> </a:t>
            </a:r>
            <a:r>
              <a:rPr lang="nl-NL" dirty="0" err="1"/>
              <a:t>scale</a:t>
            </a:r>
            <a:r>
              <a:rPr lang="nl-NL" dirty="0"/>
              <a:t> of </a:t>
            </a:r>
            <a:r>
              <a:rPr lang="nl-NL" dirty="0" err="1"/>
              <a:t>some</a:t>
            </a:r>
            <a:r>
              <a:rPr lang="nl-NL" dirty="0"/>
              <a:t> kind, but </a:t>
            </a:r>
            <a:r>
              <a:rPr lang="nl-NL" dirty="0" err="1"/>
              <a:t>this</a:t>
            </a:r>
            <a:r>
              <a:rPr lang="nl-NL" dirty="0"/>
              <a:t> </a:t>
            </a:r>
            <a:r>
              <a:rPr lang="nl-NL" dirty="0" err="1"/>
              <a:t>scale</a:t>
            </a:r>
            <a:r>
              <a:rPr lang="nl-NL" dirty="0"/>
              <a:t> </a:t>
            </a:r>
            <a:r>
              <a:rPr lang="nl-NL" dirty="0" err="1"/>
              <a:t>may</a:t>
            </a:r>
            <a:r>
              <a:rPr lang="nl-NL" dirty="0"/>
              <a:t> </a:t>
            </a:r>
            <a:r>
              <a:rPr lang="nl-NL" dirty="0" err="1"/>
              <a:t>pick</a:t>
            </a:r>
            <a:r>
              <a:rPr lang="nl-NL" dirty="0"/>
              <a:t> up risk attitudes, </a:t>
            </a:r>
            <a:r>
              <a:rPr lang="nl-NL" dirty="0" err="1"/>
              <a:t>confidence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other</a:t>
            </a:r>
            <a:r>
              <a:rPr lang="nl-NL" dirty="0"/>
              <a:t> factors in </a:t>
            </a:r>
            <a:r>
              <a:rPr lang="nl-NL" dirty="0" err="1"/>
              <a:t>addition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competitiveness</a:t>
            </a:r>
            <a:r>
              <a:rPr lang="nl-NL" dirty="0"/>
              <a:t>.</a:t>
            </a:r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4D481F-89E6-4A07-B81D-52BF73520358}" type="slidenum">
              <a:rPr lang="en-US" smtClean="0"/>
              <a:pPr/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386988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For the second </a:t>
            </a:r>
            <a:r>
              <a:rPr lang="nl-NL" dirty="0" err="1"/>
              <a:t>bullet</a:t>
            </a:r>
            <a:r>
              <a:rPr lang="nl-NL" dirty="0"/>
              <a:t> point, the </a:t>
            </a:r>
            <a:r>
              <a:rPr lang="nl-NL" dirty="0" err="1"/>
              <a:t>assumption</a:t>
            </a:r>
            <a:r>
              <a:rPr lang="nl-NL" dirty="0"/>
              <a:t> </a:t>
            </a:r>
            <a:r>
              <a:rPr lang="nl-NL" dirty="0" err="1"/>
              <a:t>I’m</a:t>
            </a:r>
            <a:r>
              <a:rPr lang="nl-NL" dirty="0"/>
              <a:t> making is </a:t>
            </a:r>
            <a:r>
              <a:rPr lang="nl-NL" dirty="0" err="1"/>
              <a:t>that</a:t>
            </a:r>
            <a:r>
              <a:rPr lang="nl-NL" dirty="0"/>
              <a:t> quota do </a:t>
            </a:r>
            <a:r>
              <a:rPr lang="nl-NL" dirty="0" err="1"/>
              <a:t>not</a:t>
            </a:r>
            <a:r>
              <a:rPr lang="nl-NL" dirty="0"/>
              <a:t> affect </a:t>
            </a:r>
            <a:r>
              <a:rPr lang="nl-NL" dirty="0" err="1"/>
              <a:t>competitive</a:t>
            </a:r>
            <a:r>
              <a:rPr lang="nl-NL" dirty="0"/>
              <a:t> </a:t>
            </a:r>
            <a:r>
              <a:rPr lang="nl-NL" dirty="0" err="1"/>
              <a:t>preferences</a:t>
            </a:r>
            <a:r>
              <a:rPr lang="nl-NL" dirty="0"/>
              <a:t> </a:t>
            </a:r>
            <a:r>
              <a:rPr lang="nl-NL" dirty="0" err="1"/>
              <a:t>directly</a:t>
            </a:r>
            <a:r>
              <a:rPr lang="nl-NL" dirty="0"/>
              <a:t>. </a:t>
            </a:r>
            <a:r>
              <a:rPr lang="nl-NL" dirty="0" err="1"/>
              <a:t>If</a:t>
            </a:r>
            <a:r>
              <a:rPr lang="nl-NL" dirty="0"/>
              <a:t> </a:t>
            </a:r>
            <a:r>
              <a:rPr lang="nl-NL" dirty="0" err="1"/>
              <a:t>they</a:t>
            </a:r>
            <a:r>
              <a:rPr lang="nl-NL" dirty="0"/>
              <a:t> do (e.g., </a:t>
            </a:r>
            <a:r>
              <a:rPr lang="nl-NL" dirty="0" err="1"/>
              <a:t>if</a:t>
            </a:r>
            <a:r>
              <a:rPr lang="nl-NL" dirty="0"/>
              <a:t> </a:t>
            </a:r>
            <a:r>
              <a:rPr lang="nl-NL" dirty="0" err="1"/>
              <a:t>adding</a:t>
            </a:r>
            <a:r>
              <a:rPr lang="nl-NL" dirty="0"/>
              <a:t> a gender quota </a:t>
            </a:r>
            <a:r>
              <a:rPr lang="nl-NL" dirty="0" err="1"/>
              <a:t>makes</a:t>
            </a:r>
            <a:r>
              <a:rPr lang="nl-NL" dirty="0"/>
              <a:t> men </a:t>
            </a:r>
            <a:r>
              <a:rPr lang="nl-NL" dirty="0" err="1"/>
              <a:t>less</a:t>
            </a:r>
            <a:r>
              <a:rPr lang="nl-NL" dirty="0"/>
              <a:t> </a:t>
            </a:r>
            <a:r>
              <a:rPr lang="nl-NL" dirty="0" err="1"/>
              <a:t>competitive</a:t>
            </a:r>
            <a:r>
              <a:rPr lang="nl-NL" dirty="0"/>
              <a:t>), </a:t>
            </a:r>
            <a:r>
              <a:rPr lang="nl-NL" dirty="0" err="1"/>
              <a:t>then</a:t>
            </a:r>
            <a:r>
              <a:rPr lang="nl-NL" dirty="0"/>
              <a:t> the </a:t>
            </a:r>
            <a:r>
              <a:rPr lang="nl-NL" dirty="0" err="1"/>
              <a:t>results</a:t>
            </a:r>
            <a:r>
              <a:rPr lang="nl-NL" dirty="0"/>
              <a:t> </a:t>
            </a:r>
            <a:r>
              <a:rPr lang="nl-NL" dirty="0" err="1"/>
              <a:t>from</a:t>
            </a:r>
            <a:r>
              <a:rPr lang="nl-NL" dirty="0"/>
              <a:t> </a:t>
            </a:r>
            <a:r>
              <a:rPr lang="nl-NL" dirty="0" err="1"/>
              <a:t>those</a:t>
            </a:r>
            <a:r>
              <a:rPr lang="nl-NL" dirty="0"/>
              <a:t> studies are consistent </a:t>
            </a:r>
            <a:r>
              <a:rPr lang="nl-NL" dirty="0" err="1"/>
              <a:t>with</a:t>
            </a:r>
            <a:r>
              <a:rPr lang="nl-NL" dirty="0"/>
              <a:t> a </a:t>
            </a:r>
            <a:r>
              <a:rPr lang="nl-NL" dirty="0" err="1"/>
              <a:t>competitiveness</a:t>
            </a:r>
            <a:r>
              <a:rPr lang="nl-NL" dirty="0"/>
              <a:t> </a:t>
            </a:r>
            <a:r>
              <a:rPr lang="nl-NL" dirty="0" err="1"/>
              <a:t>explanation</a:t>
            </a:r>
            <a:r>
              <a:rPr lang="nl-NL" dirty="0"/>
              <a:t> as well.</a:t>
            </a:r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4D481F-89E6-4A07-B81D-52BF73520358}" type="slidenum">
              <a:rPr lang="en-US" smtClean="0"/>
              <a:pPr/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4606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4D481F-89E6-4A07-B81D-52BF73520358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675556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4D481F-89E6-4A07-B81D-52BF73520358}" type="slidenum">
              <a:rPr lang="en-US" smtClean="0"/>
              <a:pPr/>
              <a:t>71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215619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Why reassuring? Because we already have studied risk preferences and beliefs as a profession for many decades (they are key ingredients in EU, for example), whereas competitiveness is a more novel concept that has not yet been integrated into economic modelling.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4D481F-89E6-4A07-B81D-52BF73520358}" type="slidenum">
              <a:rPr lang="en-US" smtClean="0"/>
              <a:pPr/>
              <a:t>72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572928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I </a:t>
            </a:r>
            <a:r>
              <a:rPr lang="nl-NL" dirty="0" err="1"/>
              <a:t>propose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use</a:t>
            </a:r>
            <a:r>
              <a:rPr lang="nl-NL" dirty="0"/>
              <a:t> </a:t>
            </a:r>
            <a:r>
              <a:rPr lang="nl-NL" dirty="0" err="1"/>
              <a:t>treatments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circumvent</a:t>
            </a:r>
            <a:r>
              <a:rPr lang="nl-NL" dirty="0"/>
              <a:t> the concerns </a:t>
            </a:r>
            <a:r>
              <a:rPr lang="nl-NL" dirty="0" err="1"/>
              <a:t>raised</a:t>
            </a:r>
            <a:r>
              <a:rPr lang="nl-NL" dirty="0"/>
              <a:t> </a:t>
            </a:r>
            <a:r>
              <a:rPr lang="nl-NL" dirty="0" err="1"/>
              <a:t>by</a:t>
            </a:r>
            <a:r>
              <a:rPr lang="nl-NL" dirty="0"/>
              <a:t> GSY2019. </a:t>
            </a:r>
            <a:r>
              <a:rPr lang="nl-NL" dirty="0" err="1"/>
              <a:t>Basically</a:t>
            </a:r>
            <a:r>
              <a:rPr lang="nl-NL" dirty="0"/>
              <a:t>: </a:t>
            </a:r>
            <a:r>
              <a:rPr lang="nl-NL" dirty="0" err="1"/>
              <a:t>if</a:t>
            </a:r>
            <a:r>
              <a:rPr lang="nl-NL" dirty="0"/>
              <a:t> </a:t>
            </a:r>
            <a:r>
              <a:rPr lang="nl-NL" dirty="0" err="1"/>
              <a:t>something</a:t>
            </a:r>
            <a:r>
              <a:rPr lang="nl-NL" dirty="0"/>
              <a:t> is important, </a:t>
            </a:r>
            <a:r>
              <a:rPr lang="nl-NL" dirty="0" err="1"/>
              <a:t>don’t</a:t>
            </a:r>
            <a:r>
              <a:rPr lang="nl-NL" dirty="0"/>
              <a:t> control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it</a:t>
            </a:r>
            <a:r>
              <a:rPr lang="nl-NL" dirty="0"/>
              <a:t> in a </a:t>
            </a:r>
            <a:r>
              <a:rPr lang="nl-NL" dirty="0" err="1"/>
              <a:t>regression</a:t>
            </a:r>
            <a:r>
              <a:rPr lang="nl-NL" dirty="0"/>
              <a:t>. </a:t>
            </a:r>
            <a:r>
              <a:rPr lang="nl-NL" dirty="0" err="1"/>
              <a:t>Instead</a:t>
            </a:r>
            <a:r>
              <a:rPr lang="nl-NL" dirty="0"/>
              <a:t> </a:t>
            </a:r>
            <a:r>
              <a:rPr lang="nl-NL" dirty="0" err="1"/>
              <a:t>try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design a treatment </a:t>
            </a:r>
            <a:r>
              <a:rPr lang="nl-NL" dirty="0" err="1"/>
              <a:t>that</a:t>
            </a:r>
            <a:r>
              <a:rPr lang="nl-NL" dirty="0"/>
              <a:t> </a:t>
            </a:r>
            <a:r>
              <a:rPr lang="nl-NL" dirty="0" err="1"/>
              <a:t>removes</a:t>
            </a:r>
            <a:r>
              <a:rPr lang="nl-NL" dirty="0"/>
              <a:t> </a:t>
            </a:r>
            <a:r>
              <a:rPr lang="nl-NL" dirty="0" err="1"/>
              <a:t>its</a:t>
            </a:r>
            <a:r>
              <a:rPr lang="nl-NL" dirty="0"/>
              <a:t> effect.</a:t>
            </a:r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4D481F-89E6-4A07-B81D-52BF73520358}" type="slidenum">
              <a:rPr lang="en-US" smtClean="0"/>
              <a:pPr/>
              <a:t>73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6211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4D481F-89E6-4A07-B81D-52BF73520358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6370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4D481F-89E6-4A07-B81D-52BF73520358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0178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Buser et al. (2014) is more representative of the approach taken in the literature than Niederle Vesterlund (2007). It is Table 7 in their paper (column 1 vs 3)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4D481F-89E6-4A07-B81D-52BF73520358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6235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1 in the paper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4D481F-89E6-4A07-B81D-52BF73520358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4739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3101D52-8A4A-43CF-96B4-0D27CC0C683C}" type="datetimeFigureOut">
              <a:rPr lang="nl-NL" smtClean="0"/>
              <a:pPr/>
              <a:t>5-5-2022</a:t>
            </a:fld>
            <a:endParaRPr lang="nl-NL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nl-NL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00433B6C-430A-47B0-83A3-AD77DDBDFA18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01D52-8A4A-43CF-96B4-0D27CC0C683C}" type="datetimeFigureOut">
              <a:rPr lang="nl-NL" smtClean="0"/>
              <a:pPr/>
              <a:t>5-5-2022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33B6C-430A-47B0-83A3-AD77DDBDFA18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01D52-8A4A-43CF-96B4-0D27CC0C683C}" type="datetimeFigureOut">
              <a:rPr lang="nl-NL" smtClean="0"/>
              <a:pPr/>
              <a:t>5-5-2022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33B6C-430A-47B0-83A3-AD77DDBDFA18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01D52-8A4A-43CF-96B4-0D27CC0C683C}" type="datetimeFigureOut">
              <a:rPr lang="nl-NL" smtClean="0"/>
              <a:pPr/>
              <a:t>5-5-2022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33B6C-430A-47B0-83A3-AD77DDBDFA18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01D52-8A4A-43CF-96B4-0D27CC0C683C}" type="datetimeFigureOut">
              <a:rPr lang="nl-NL" smtClean="0"/>
              <a:pPr/>
              <a:t>5-5-2022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33B6C-430A-47B0-83A3-AD77DDBDFA18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01D52-8A4A-43CF-96B4-0D27CC0C683C}" type="datetimeFigureOut">
              <a:rPr lang="nl-NL" smtClean="0"/>
              <a:pPr/>
              <a:t>5-5-2022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33B6C-430A-47B0-83A3-AD77DDBDFA18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3101D52-8A4A-43CF-96B4-0D27CC0C683C}" type="datetimeFigureOut">
              <a:rPr lang="nl-NL" smtClean="0"/>
              <a:pPr/>
              <a:t>5-5-2022</a:t>
            </a:fld>
            <a:endParaRPr lang="nl-NL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0433B6C-430A-47B0-83A3-AD77DDBDFA18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3101D52-8A4A-43CF-96B4-0D27CC0C683C}" type="datetimeFigureOut">
              <a:rPr lang="nl-NL" smtClean="0"/>
              <a:pPr/>
              <a:t>5-5-2022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00433B6C-430A-47B0-83A3-AD77DDBDFA18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01D52-8A4A-43CF-96B4-0D27CC0C683C}" type="datetimeFigureOut">
              <a:rPr lang="nl-NL" smtClean="0"/>
              <a:pPr/>
              <a:t>5-5-2022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33B6C-430A-47B0-83A3-AD77DDBDFA18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01D52-8A4A-43CF-96B4-0D27CC0C683C}" type="datetimeFigureOut">
              <a:rPr lang="nl-NL" smtClean="0"/>
              <a:pPr/>
              <a:t>5-5-2022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33B6C-430A-47B0-83A3-AD77DDBDFA18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01D52-8A4A-43CF-96B4-0D27CC0C683C}" type="datetimeFigureOut">
              <a:rPr lang="nl-NL" smtClean="0"/>
              <a:pPr/>
              <a:t>5-5-2022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33B6C-430A-47B0-83A3-AD77DDBDFA18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3101D52-8A4A-43CF-96B4-0D27CC0C683C}" type="datetimeFigureOut">
              <a:rPr lang="nl-NL" smtClean="0"/>
              <a:pPr/>
              <a:t>5-5-2022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nl-NL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00433B6C-430A-47B0-83A3-AD77DDBDFA18}" type="slidenum">
              <a:rPr lang="nl-NL" smtClean="0"/>
              <a:pPr/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emf"/><Relationship Id="rId4" Type="http://schemas.openxmlformats.org/officeDocument/2006/relationships/package" Target="../embeddings/Microsoft_Word_Document.docx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package" Target="../embeddings/Microsoft_Word_Document.doc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Gender Differences in Tournament Choices: Risk Preferences, Overconfidence, or Competitiveness?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Roel van Veldhuizen</a:t>
            </a:r>
          </a:p>
          <a:p>
            <a:r>
              <a:rPr lang="en-US" dirty="0"/>
              <a:t>Lund University &amp; WZB Berlin</a:t>
            </a:r>
          </a:p>
        </p:txBody>
      </p:sp>
    </p:spTree>
    <p:extLst>
      <p:ext uri="{BB962C8B-B14F-4D97-AF65-F5344CB8AC3E}">
        <p14:creationId xmlns:p14="http://schemas.microsoft.com/office/powerpoint/2010/main" val="7214717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Identifying Competitiveness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31 experiments with similar analysis: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Importance varies across studies</a:t>
            </a:r>
          </a:p>
          <a:p>
            <a:r>
              <a:rPr lang="en-US" dirty="0"/>
              <a:t>Competitiveness explains 72% on average!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0000000-0008-0000-03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76050825"/>
              </p:ext>
            </p:extLst>
          </p:nvPr>
        </p:nvGraphicFramePr>
        <p:xfrm>
          <a:off x="457200" y="2852936"/>
          <a:ext cx="8435280" cy="2736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962163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Identifying Competitiveness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Summary:</a:t>
            </a:r>
          </a:p>
          <a:p>
            <a:pPr lvl="1"/>
            <a:r>
              <a:rPr lang="en-US" dirty="0"/>
              <a:t>NV2007: women compete less than men</a:t>
            </a:r>
          </a:p>
          <a:p>
            <a:pPr lvl="1"/>
            <a:r>
              <a:rPr lang="en-US" dirty="0"/>
              <a:t>Significant </a:t>
            </a:r>
            <a:r>
              <a:rPr lang="en-US" b="1" dirty="0"/>
              <a:t>residual </a:t>
            </a:r>
            <a:r>
              <a:rPr lang="en-US" dirty="0"/>
              <a:t>gap after adding controls</a:t>
            </a:r>
          </a:p>
          <a:p>
            <a:pPr lvl="1"/>
            <a:r>
              <a:rPr lang="en-US" dirty="0"/>
              <a:t>Argument: residual gap must be driven by </a:t>
            </a:r>
            <a:r>
              <a:rPr lang="en-US" b="1" dirty="0"/>
              <a:t>competitiveness</a:t>
            </a:r>
          </a:p>
          <a:p>
            <a:pPr lvl="1"/>
            <a:r>
              <a:rPr lang="en-US" dirty="0"/>
              <a:t>Many </a:t>
            </a:r>
            <a:r>
              <a:rPr lang="en-US" b="1" dirty="0"/>
              <a:t>replications</a:t>
            </a:r>
            <a:r>
              <a:rPr lang="en-US" dirty="0"/>
              <a:t>: competitiveness</a:t>
            </a:r>
            <a:r>
              <a:rPr lang="en-US" b="1" dirty="0"/>
              <a:t> </a:t>
            </a:r>
            <a:r>
              <a:rPr lang="en-US" dirty="0"/>
              <a:t>72%!</a:t>
            </a:r>
          </a:p>
          <a:p>
            <a:endParaRPr lang="en-US" dirty="0"/>
          </a:p>
          <a:p>
            <a:r>
              <a:rPr lang="en-US" dirty="0"/>
              <a:t>Implication: new psychological trait </a:t>
            </a:r>
            <a:r>
              <a:rPr lang="en-US" dirty="0">
                <a:sym typeface="Wingdings" panose="05000000000000000000" pitchFamily="2" charset="2"/>
              </a:rPr>
              <a:t> impact on policy and 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1054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Gillen, </a:t>
            </a:r>
            <a:r>
              <a:rPr lang="en-US" dirty="0" err="1"/>
              <a:t>Snowberg</a:t>
            </a:r>
            <a:r>
              <a:rPr lang="en-US" dirty="0"/>
              <a:t>, </a:t>
            </a:r>
            <a:r>
              <a:rPr lang="en-US" dirty="0" err="1"/>
              <a:t>Yariv</a:t>
            </a:r>
            <a:r>
              <a:rPr lang="en-US" dirty="0"/>
              <a:t> (2019)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NV2007 implicitly assume that their strategy filters out </a:t>
            </a:r>
            <a:r>
              <a:rPr lang="en-US" b="1" dirty="0"/>
              <a:t>all confounding variables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This requires all confounding variables to be </a:t>
            </a:r>
            <a:r>
              <a:rPr lang="en-US" b="1" dirty="0"/>
              <a:t>measured perfectly</a:t>
            </a:r>
          </a:p>
          <a:p>
            <a:endParaRPr lang="en-US" b="1" dirty="0"/>
          </a:p>
          <a:p>
            <a:r>
              <a:rPr lang="en-US" dirty="0"/>
              <a:t>Clearly an unrealistic assumption…</a:t>
            </a:r>
          </a:p>
        </p:txBody>
      </p:sp>
    </p:spTree>
    <p:extLst>
      <p:ext uri="{BB962C8B-B14F-4D97-AF65-F5344CB8AC3E}">
        <p14:creationId xmlns:p14="http://schemas.microsoft.com/office/powerpoint/2010/main" val="35364676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Gillen, </a:t>
            </a:r>
            <a:r>
              <a:rPr lang="en-US" dirty="0" err="1"/>
              <a:t>Snowberg</a:t>
            </a:r>
            <a:r>
              <a:rPr lang="en-US" dirty="0"/>
              <a:t>, </a:t>
            </a:r>
            <a:r>
              <a:rPr lang="en-US" dirty="0" err="1"/>
              <a:t>Yariv</a:t>
            </a:r>
            <a:r>
              <a:rPr lang="en-US" dirty="0"/>
              <a:t> (2019)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 identify competitiveness, NV2007 implicitly assume they can </a:t>
            </a:r>
            <a:r>
              <a:rPr lang="en-US" b="1" dirty="0"/>
              <a:t>measure</a:t>
            </a:r>
            <a:r>
              <a:rPr lang="en-US" dirty="0"/>
              <a:t> risk preferences and confidence </a:t>
            </a:r>
            <a:r>
              <a:rPr lang="en-US" b="1" dirty="0"/>
              <a:t>perfectly</a:t>
            </a:r>
          </a:p>
          <a:p>
            <a:pPr lvl="1"/>
            <a:endParaRPr lang="en-US" dirty="0"/>
          </a:p>
          <a:p>
            <a:r>
              <a:rPr lang="en-US" dirty="0"/>
              <a:t>Clearly an unrealistic assumption</a:t>
            </a:r>
          </a:p>
          <a:p>
            <a:pPr lvl="1"/>
            <a:r>
              <a:rPr lang="en-US" b="1" dirty="0"/>
              <a:t>Measurement error</a:t>
            </a:r>
            <a:r>
              <a:rPr lang="en-US" dirty="0"/>
              <a:t> likely sizeable.</a:t>
            </a:r>
          </a:p>
          <a:p>
            <a:endParaRPr lang="en-US" dirty="0"/>
          </a:p>
          <a:p>
            <a:r>
              <a:rPr lang="en-US" dirty="0"/>
              <a:t>Problem: creates a systematic bias…</a:t>
            </a:r>
          </a:p>
        </p:txBody>
      </p:sp>
    </p:spTree>
    <p:extLst>
      <p:ext uri="{BB962C8B-B14F-4D97-AF65-F5344CB8AC3E}">
        <p14:creationId xmlns:p14="http://schemas.microsoft.com/office/powerpoint/2010/main" val="37352211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76" y="188640"/>
            <a:ext cx="8229600" cy="1066800"/>
          </a:xfrm>
        </p:spPr>
        <p:txBody>
          <a:bodyPr/>
          <a:lstStyle/>
          <a:p>
            <a:r>
              <a:rPr lang="en-US" dirty="0"/>
              <a:t>A simulated example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9512" y="1067971"/>
            <a:ext cx="8003232" cy="582053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331640" y="1067971"/>
            <a:ext cx="6995120" cy="459327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331640" y="1177363"/>
                <a:ext cx="5410944" cy="48351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/>
                  <a:t>Assumptions:</a:t>
                </a:r>
              </a:p>
              <a:p>
                <a:endParaRPr lang="en-US" b="1" dirty="0"/>
              </a:p>
              <a:p>
                <a:r>
                  <a:rPr lang="en-US" dirty="0"/>
                  <a:t>DGP well-behaved linear process:</a:t>
                </a:r>
              </a:p>
              <a:p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𝑌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</m:oMath>
                  </m:oMathPara>
                </a14:m>
                <a:endParaRPr lang="en-US" b="0" dirty="0"/>
              </a:p>
              <a:p>
                <a:endParaRPr lang="en-US" dirty="0"/>
              </a:p>
              <a:p>
                <a:r>
                  <a:rPr lang="en-US" dirty="0"/>
                  <a:t>Men on average have Y=1, women Y=0</a:t>
                </a:r>
              </a:p>
              <a:p>
                <a:endParaRPr lang="en-US" dirty="0"/>
              </a:p>
              <a:p>
                <a:r>
                  <a:rPr lang="en-US" dirty="0"/>
                  <a:t>R* and B* are measured with IDD normal error:</a:t>
                </a:r>
              </a:p>
              <a:p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𝛾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𝛾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sub>
                      </m:sSub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𝛾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𝛾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sub>
                      </m:sSub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  <a:p>
                <a:endParaRPr lang="en-US" dirty="0"/>
              </a:p>
              <a:p>
                <a:r>
                  <a:rPr lang="en-US" b="1" dirty="0"/>
                  <a:t>Estimate following equation: </a:t>
                </a:r>
              </a:p>
              <a:p>
                <a:endParaRPr lang="en-US" b="1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𝑌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 </m:t>
                      </m:r>
                      <m:acc>
                        <m:accPr>
                          <m:chr m:val="̂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</m:acc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</m:e>
                          </m:acc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</m:e>
                          </m:acc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</m:e>
                          </m:acc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𝑅𝐵</m:t>
                      </m:r>
                    </m:oMath>
                  </m:oMathPara>
                </a14:m>
                <a:endParaRPr lang="en-US" b="1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1640" y="1177363"/>
                <a:ext cx="5410944" cy="4835106"/>
              </a:xfrm>
              <a:prstGeom prst="rect">
                <a:avLst/>
              </a:prstGeom>
              <a:blipFill>
                <a:blip r:embed="rId3"/>
                <a:stretch>
                  <a:fillRect l="-901" t="-6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68443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7.40741E-7 L 0.73577 -0.00093 " pathEditMode="relative" rAng="0" ptsTypes="AA">
                                      <p:cBhvr>
                                        <p:cTn id="14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788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Gillen, </a:t>
            </a:r>
            <a:r>
              <a:rPr lang="en-US" dirty="0" err="1"/>
              <a:t>Snowberg</a:t>
            </a:r>
            <a:r>
              <a:rPr lang="en-US" dirty="0"/>
              <a:t>, </a:t>
            </a:r>
            <a:r>
              <a:rPr lang="en-US" dirty="0" err="1"/>
              <a:t>Yariv</a:t>
            </a:r>
            <a:r>
              <a:rPr lang="en-US" dirty="0"/>
              <a:t> (2019)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Measurement error </a:t>
            </a:r>
            <a:r>
              <a:rPr lang="en-US" b="1" dirty="0"/>
              <a:t>biases</a:t>
            </a:r>
            <a:r>
              <a:rPr lang="en-US" dirty="0"/>
              <a:t> the estimates</a:t>
            </a:r>
          </a:p>
          <a:p>
            <a:pPr lvl="1"/>
            <a:r>
              <a:rPr lang="en-US" dirty="0"/>
              <a:t>Attenuates coefficients for noisy variables</a:t>
            </a:r>
          </a:p>
          <a:p>
            <a:pPr lvl="1"/>
            <a:r>
              <a:rPr lang="en-US" dirty="0"/>
              <a:t>Inflates residual gender gap, which captures:</a:t>
            </a:r>
          </a:p>
          <a:p>
            <a:pPr lvl="2"/>
            <a:r>
              <a:rPr lang="en-US" dirty="0"/>
              <a:t>Competitiveness (as NV2007 intended)</a:t>
            </a:r>
          </a:p>
          <a:p>
            <a:pPr lvl="2"/>
            <a:r>
              <a:rPr lang="en-US" dirty="0"/>
              <a:t>Some of the effect of confounding variables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6831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Identifying Competitiveness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8291264" cy="4869160"/>
          </a:xfrm>
        </p:spPr>
        <p:txBody>
          <a:bodyPr>
            <a:normAutofit/>
          </a:bodyPr>
          <a:lstStyle/>
          <a:p>
            <a:endParaRPr lang="en-US" sz="3400" dirty="0"/>
          </a:p>
          <a:p>
            <a:endParaRPr lang="en-US" sz="3400" dirty="0"/>
          </a:p>
          <a:p>
            <a:endParaRPr lang="en-US" sz="3400" dirty="0"/>
          </a:p>
          <a:p>
            <a:endParaRPr lang="en-US" sz="3400" dirty="0"/>
          </a:p>
          <a:p>
            <a:endParaRPr lang="en-US" sz="3400" dirty="0"/>
          </a:p>
          <a:p>
            <a:endParaRPr lang="en-US" sz="3400" dirty="0"/>
          </a:p>
          <a:p>
            <a:endParaRPr lang="en-US" sz="3400" dirty="0"/>
          </a:p>
          <a:p>
            <a:endParaRPr lang="en-US" sz="3400" dirty="0"/>
          </a:p>
          <a:p>
            <a:endParaRPr lang="en-US" sz="3400" dirty="0"/>
          </a:p>
          <a:p>
            <a:endParaRPr lang="en-US" sz="3400" dirty="0"/>
          </a:p>
          <a:p>
            <a:endParaRPr lang="en-US" sz="3400" dirty="0"/>
          </a:p>
          <a:p>
            <a:endParaRPr lang="en-US" sz="3400" dirty="0"/>
          </a:p>
          <a:p>
            <a:endParaRPr lang="en-US" sz="3400" dirty="0"/>
          </a:p>
          <a:p>
            <a:endParaRPr lang="en-US" sz="3400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757238" y="1916832"/>
          <a:ext cx="4606850" cy="38229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4" name="Document" r:id="rId4" imgW="5026534" imgH="4169310" progId="Word.Document.12">
                  <p:embed/>
                </p:oleObj>
              </mc:Choice>
              <mc:Fallback>
                <p:oleObj name="Document" r:id="rId4" imgW="5026534" imgH="4169310" progId="Word.Document.12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7238" y="1916832"/>
                        <a:ext cx="4606850" cy="382295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0" y="454968"/>
            <a:ext cx="1847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6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12160" y="3828311"/>
            <a:ext cx="2520280" cy="11848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Downward biased because of measurement error</a:t>
            </a:r>
          </a:p>
        </p:txBody>
      </p:sp>
      <p:cxnSp>
        <p:nvCxnSpPr>
          <p:cNvPr id="10" name="Straight Arrow Connector 9"/>
          <p:cNvCxnSpPr>
            <a:stCxn id="8" idx="1"/>
            <a:endCxn id="11" idx="1"/>
          </p:cNvCxnSpPr>
          <p:nvPr/>
        </p:nvCxnSpPr>
        <p:spPr>
          <a:xfrm flipH="1" flipV="1">
            <a:off x="5508104" y="3866973"/>
            <a:ext cx="504056" cy="5537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ight Brace 10"/>
          <p:cNvSpPr/>
          <p:nvPr/>
        </p:nvSpPr>
        <p:spPr>
          <a:xfrm>
            <a:off x="5022124" y="3152818"/>
            <a:ext cx="485980" cy="142831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134382" y="2452183"/>
            <a:ext cx="2520280" cy="11848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Overestimated as a result</a:t>
            </a:r>
          </a:p>
        </p:txBody>
      </p:sp>
      <p:cxnSp>
        <p:nvCxnSpPr>
          <p:cNvPr id="14" name="Straight Arrow Connector 13"/>
          <p:cNvCxnSpPr>
            <a:stCxn id="13" idx="1"/>
            <a:endCxn id="15" idx="1"/>
          </p:cNvCxnSpPr>
          <p:nvPr/>
        </p:nvCxnSpPr>
        <p:spPr>
          <a:xfrm flipH="1" flipV="1">
            <a:off x="5506245" y="2919149"/>
            <a:ext cx="628137" cy="1254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ight Brace 14"/>
          <p:cNvSpPr/>
          <p:nvPr/>
        </p:nvSpPr>
        <p:spPr>
          <a:xfrm>
            <a:off x="5020265" y="2750307"/>
            <a:ext cx="485980" cy="33768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707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13" grpId="0" animBg="1"/>
      <p:bldP spid="1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Gillen, </a:t>
            </a:r>
            <a:r>
              <a:rPr lang="en-US" dirty="0" err="1"/>
              <a:t>Snowberg</a:t>
            </a:r>
            <a:r>
              <a:rPr lang="en-US" dirty="0"/>
              <a:t>, </a:t>
            </a:r>
            <a:r>
              <a:rPr lang="en-US" dirty="0" err="1"/>
              <a:t>Yariv</a:t>
            </a:r>
            <a:r>
              <a:rPr lang="en-US" dirty="0"/>
              <a:t> (2019)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Measurement error </a:t>
            </a:r>
            <a:r>
              <a:rPr lang="en-US" b="1" dirty="0"/>
              <a:t>biases</a:t>
            </a:r>
            <a:r>
              <a:rPr lang="en-US" dirty="0"/>
              <a:t> the estimates</a:t>
            </a:r>
          </a:p>
          <a:p>
            <a:pPr lvl="1"/>
            <a:r>
              <a:rPr lang="en-US" dirty="0"/>
              <a:t>Attenuates coefficients for noisy variables</a:t>
            </a:r>
          </a:p>
          <a:p>
            <a:pPr lvl="1"/>
            <a:r>
              <a:rPr lang="en-US" dirty="0"/>
              <a:t>Inflates residual gender gap, which captures:</a:t>
            </a:r>
          </a:p>
          <a:p>
            <a:pPr lvl="2"/>
            <a:r>
              <a:rPr lang="en-US" dirty="0"/>
              <a:t>Competitiveness (as NV2007 intended)</a:t>
            </a:r>
          </a:p>
          <a:p>
            <a:pPr lvl="2"/>
            <a:r>
              <a:rPr lang="en-US" dirty="0"/>
              <a:t>Some of the effect of confounding variables</a:t>
            </a:r>
          </a:p>
          <a:p>
            <a:pPr lvl="1"/>
            <a:endParaRPr lang="en-US" dirty="0"/>
          </a:p>
          <a:p>
            <a:r>
              <a:rPr lang="en-US" dirty="0"/>
              <a:t>NV2007: residual gap is competitiveness effect </a:t>
            </a:r>
          </a:p>
          <a:p>
            <a:r>
              <a:rPr lang="en-US" dirty="0"/>
              <a:t>GSY2019: measurement error generates upward bias in residual, and hence competitiveness.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76456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Gillen, </a:t>
            </a:r>
            <a:r>
              <a:rPr lang="en-US" dirty="0" err="1"/>
              <a:t>Snowberg</a:t>
            </a:r>
            <a:r>
              <a:rPr lang="en-US" dirty="0"/>
              <a:t>, </a:t>
            </a:r>
            <a:r>
              <a:rPr lang="en-US" dirty="0" err="1"/>
              <a:t>Yariv</a:t>
            </a:r>
            <a:r>
              <a:rPr lang="en-US" dirty="0"/>
              <a:t> (2019)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Correct regression estimate in following way:</a:t>
            </a:r>
          </a:p>
          <a:p>
            <a:pPr lvl="1"/>
            <a:r>
              <a:rPr lang="en-US" dirty="0"/>
              <a:t>Obtain additional measures for control </a:t>
            </a:r>
            <a:r>
              <a:rPr lang="en-US" dirty="0" err="1"/>
              <a:t>vars</a:t>
            </a:r>
            <a:endParaRPr lang="en-US" dirty="0"/>
          </a:p>
          <a:p>
            <a:pPr lvl="1"/>
            <a:r>
              <a:rPr lang="en-US" dirty="0"/>
              <a:t>Use IV to filter out measurement error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3728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Gillen, </a:t>
            </a:r>
            <a:r>
              <a:rPr lang="en-US" dirty="0" err="1"/>
              <a:t>Snowberg</a:t>
            </a:r>
            <a:r>
              <a:rPr lang="en-US" dirty="0"/>
              <a:t>, </a:t>
            </a:r>
            <a:r>
              <a:rPr lang="en-US" dirty="0" err="1"/>
              <a:t>Yariv</a:t>
            </a:r>
            <a:r>
              <a:rPr lang="en-US" dirty="0"/>
              <a:t> (2019)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2060848"/>
            <a:ext cx="5531191" cy="437961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710703" y="2209800"/>
            <a:ext cx="343329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NV2007</a:t>
            </a:r>
            <a:r>
              <a:rPr lang="en-US" dirty="0"/>
              <a:t> </a:t>
            </a:r>
            <a:r>
              <a:rPr lang="en-US" b="1" dirty="0"/>
              <a:t>approach</a:t>
            </a:r>
            <a:r>
              <a:rPr lang="en-US" dirty="0"/>
              <a:t>: </a:t>
            </a:r>
          </a:p>
          <a:p>
            <a:r>
              <a:rPr lang="en-US" dirty="0"/>
              <a:t>Competitiveness: .11/.19=58%</a:t>
            </a:r>
          </a:p>
          <a:p>
            <a:endParaRPr lang="en-US" dirty="0"/>
          </a:p>
          <a:p>
            <a:r>
              <a:rPr lang="en-US" b="1" dirty="0"/>
              <a:t>GSY2019 more controls</a:t>
            </a:r>
            <a:r>
              <a:rPr lang="en-US" dirty="0"/>
              <a:t>:</a:t>
            </a:r>
          </a:p>
          <a:p>
            <a:r>
              <a:rPr lang="en-US" dirty="0"/>
              <a:t>Competitiveness: .05/.19=26%</a:t>
            </a:r>
          </a:p>
          <a:p>
            <a:endParaRPr lang="en-US" dirty="0"/>
          </a:p>
          <a:p>
            <a:r>
              <a:rPr lang="en-US" b="1" dirty="0"/>
              <a:t>GSY2019 IV</a:t>
            </a:r>
            <a:r>
              <a:rPr lang="en-US" dirty="0"/>
              <a:t>:</a:t>
            </a:r>
          </a:p>
          <a:p>
            <a:r>
              <a:rPr lang="en-US" dirty="0"/>
              <a:t>Competitiveness: .006/.19=3%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Source: their 2018 working paper version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25164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Gender differences in labor market</a:t>
            </a:r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988840"/>
            <a:ext cx="7285516" cy="460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524328" y="5373216"/>
            <a:ext cx="1512168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</a:t>
            </a:r>
            <a:br>
              <a:rPr lang="en-US" dirty="0"/>
            </a:br>
            <a:r>
              <a:rPr lang="en-US" sz="900" b="0" i="0" dirty="0" err="1">
                <a:solidFill>
                  <a:srgbClr val="353C3F"/>
                </a:solidFill>
                <a:effectLst/>
                <a:latin typeface="ff-more-web-pro"/>
              </a:rPr>
              <a:t>Blau</a:t>
            </a:r>
            <a:r>
              <a:rPr lang="en-US" sz="900" b="0" i="0" dirty="0">
                <a:solidFill>
                  <a:srgbClr val="353C3F"/>
                </a:solidFill>
                <a:effectLst/>
                <a:latin typeface="ff-more-web-pro"/>
              </a:rPr>
              <a:t>, Francine D., and Lawrence M. Kahn. 2017. "The Gender Wage Gap: Extent, Trends, and Explanations." </a:t>
            </a:r>
            <a:r>
              <a:rPr lang="en-US" sz="900" b="0" i="1" dirty="0">
                <a:solidFill>
                  <a:srgbClr val="353C3F"/>
                </a:solidFill>
                <a:effectLst/>
                <a:latin typeface="ff-more-web-pro"/>
              </a:rPr>
              <a:t>Journal of Economic Literature</a:t>
            </a:r>
            <a:r>
              <a:rPr lang="en-US" sz="900" b="0" i="0" dirty="0">
                <a:solidFill>
                  <a:srgbClr val="353C3F"/>
                </a:solidFill>
                <a:effectLst/>
                <a:latin typeface="ff-more-web-pro"/>
              </a:rPr>
              <a:t>, 55 (3): 789-865</a:t>
            </a:r>
            <a:r>
              <a:rPr lang="en-US" sz="900" b="0" i="0" dirty="0">
                <a:solidFill>
                  <a:srgbClr val="353C3F"/>
                </a:solidFill>
                <a:effectLst/>
                <a:latin typeface="inherit"/>
              </a:rPr>
              <a:t>.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79512" y="3121293"/>
            <a:ext cx="288032" cy="19638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 rot="16200000">
            <a:off x="-1204609" y="3820400"/>
            <a:ext cx="31683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Gender Earnings Ratio</a:t>
            </a:r>
          </a:p>
        </p:txBody>
      </p:sp>
    </p:spTree>
    <p:extLst>
      <p:ext uri="{BB962C8B-B14F-4D97-AF65-F5344CB8AC3E}">
        <p14:creationId xmlns:p14="http://schemas.microsoft.com/office/powerpoint/2010/main" val="19484478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Gillen, </a:t>
            </a:r>
            <a:r>
              <a:rPr lang="en-US" dirty="0" err="1"/>
              <a:t>Snowberg</a:t>
            </a:r>
            <a:r>
              <a:rPr lang="en-US" dirty="0"/>
              <a:t>, </a:t>
            </a:r>
            <a:r>
              <a:rPr lang="en-US" dirty="0" err="1"/>
              <a:t>Yariv</a:t>
            </a:r>
            <a:r>
              <a:rPr lang="en-US" dirty="0"/>
              <a:t> (2019)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Correct regression estimate in following way:</a:t>
            </a:r>
          </a:p>
          <a:p>
            <a:pPr lvl="1"/>
            <a:r>
              <a:rPr lang="en-US" dirty="0"/>
              <a:t>Obtain additional measures for control </a:t>
            </a:r>
            <a:r>
              <a:rPr lang="en-US" dirty="0" err="1"/>
              <a:t>vars</a:t>
            </a:r>
            <a:endParaRPr lang="en-US" dirty="0"/>
          </a:p>
          <a:p>
            <a:pPr lvl="1"/>
            <a:r>
              <a:rPr lang="en-US" dirty="0"/>
              <a:t>Use IV to filter out measurement error</a:t>
            </a:r>
          </a:p>
          <a:p>
            <a:pPr lvl="1"/>
            <a:endParaRPr lang="en-US" dirty="0"/>
          </a:p>
          <a:p>
            <a:r>
              <a:rPr lang="en-US" dirty="0"/>
              <a:t>Finding: no role for competitiveness (!)</a:t>
            </a:r>
          </a:p>
          <a:p>
            <a:pPr lvl="1"/>
            <a:r>
              <a:rPr lang="en-US" dirty="0"/>
              <a:t>NV2007 really just measure well-known gender differences in risk attitudes and confidence</a:t>
            </a:r>
          </a:p>
          <a:p>
            <a:pPr lvl="1"/>
            <a:r>
              <a:rPr lang="en-US" dirty="0"/>
              <a:t>Major implications for research and policy</a:t>
            </a:r>
          </a:p>
        </p:txBody>
      </p:sp>
    </p:spTree>
    <p:extLst>
      <p:ext uri="{BB962C8B-B14F-4D97-AF65-F5344CB8AC3E}">
        <p14:creationId xmlns:p14="http://schemas.microsoft.com/office/powerpoint/2010/main" val="35788906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competitiveness debate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NV2007: existence of competitiveness trait</a:t>
            </a:r>
          </a:p>
          <a:p>
            <a:r>
              <a:rPr lang="en-US" dirty="0"/>
              <a:t>GSY2019: fundamental flaw in existence proof</a:t>
            </a:r>
          </a:p>
          <a:p>
            <a:pPr lvl="1"/>
            <a:r>
              <a:rPr lang="en-US" dirty="0"/>
              <a:t>Corrected proof: no effect of competitiveness</a:t>
            </a:r>
          </a:p>
          <a:p>
            <a:endParaRPr lang="en-US" dirty="0"/>
          </a:p>
          <a:p>
            <a:r>
              <a:rPr lang="en-US" dirty="0"/>
              <a:t>Current state of the debate:</a:t>
            </a:r>
          </a:p>
          <a:p>
            <a:pPr lvl="1"/>
            <a:r>
              <a:rPr lang="en-US" dirty="0"/>
              <a:t>GSY2019’s general argument persuasive (JPE)</a:t>
            </a:r>
          </a:p>
          <a:p>
            <a:pPr lvl="1"/>
            <a:r>
              <a:rPr lang="en-US" dirty="0"/>
              <a:t>But their solution no panacea (good instruments needed, linearity, classical measurement error)</a:t>
            </a:r>
          </a:p>
          <a:p>
            <a:pPr lvl="1"/>
            <a:r>
              <a:rPr lang="en-US" dirty="0"/>
              <a:t>One data set (online, Caltech) vs many</a:t>
            </a:r>
          </a:p>
          <a:p>
            <a:pPr lvl="1"/>
            <a:r>
              <a:rPr lang="en-US" dirty="0"/>
              <a:t>Potential issue relating to </a:t>
            </a:r>
            <a:r>
              <a:rPr lang="en-US" dirty="0" err="1"/>
              <a:t>overcontrolling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89068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 contribution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Develop new strategy to identify competiveness</a:t>
            </a:r>
          </a:p>
          <a:p>
            <a:pPr lvl="1"/>
            <a:r>
              <a:rPr lang="en-US" dirty="0"/>
              <a:t>Causal treatment based identification</a:t>
            </a:r>
          </a:p>
          <a:p>
            <a:pPr lvl="1"/>
            <a:r>
              <a:rPr lang="en-US" dirty="0"/>
              <a:t>Different (fewer) assumptions</a:t>
            </a:r>
          </a:p>
          <a:p>
            <a:pPr lvl="1"/>
            <a:endParaRPr lang="en-US" dirty="0"/>
          </a:p>
          <a:p>
            <a:r>
              <a:rPr lang="en-US" dirty="0"/>
              <a:t>Add to the competitiveness debate</a:t>
            </a:r>
          </a:p>
          <a:p>
            <a:pPr lvl="1"/>
            <a:r>
              <a:rPr lang="en-US" dirty="0"/>
              <a:t>Circumvent measurement error problem</a:t>
            </a:r>
          </a:p>
          <a:p>
            <a:pPr lvl="1"/>
            <a:r>
              <a:rPr lang="en-US" dirty="0"/>
              <a:t>Cleaner identification (and more data!)</a:t>
            </a:r>
          </a:p>
          <a:p>
            <a:pPr lvl="1"/>
            <a:r>
              <a:rPr lang="en-US" dirty="0"/>
              <a:t>Important for research and policy</a:t>
            </a:r>
          </a:p>
        </p:txBody>
      </p:sp>
    </p:spTree>
    <p:extLst>
      <p:ext uri="{BB962C8B-B14F-4D97-AF65-F5344CB8AC3E}">
        <p14:creationId xmlns:p14="http://schemas.microsoft.com/office/powerpoint/2010/main" val="25520555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2014: run initial laboratory experiment</a:t>
            </a:r>
          </a:p>
          <a:p>
            <a:r>
              <a:rPr lang="en-US" dirty="0"/>
              <a:t>2016: first version of paper done</a:t>
            </a:r>
          </a:p>
          <a:p>
            <a:r>
              <a:rPr lang="en-US" dirty="0"/>
              <a:t>2019: experiment 2 for revision</a:t>
            </a:r>
          </a:p>
          <a:p>
            <a:endParaRPr lang="en-US" dirty="0"/>
          </a:p>
          <a:p>
            <a:r>
              <a:rPr lang="en-US" dirty="0"/>
              <a:t>These slides: focus mostly on original experiment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3317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Identification Strategy</a:t>
            </a:r>
          </a:p>
          <a:p>
            <a:r>
              <a:rPr lang="en-US" dirty="0"/>
              <a:t>Experimental Design</a:t>
            </a:r>
          </a:p>
          <a:p>
            <a:endParaRPr lang="en-US" dirty="0"/>
          </a:p>
          <a:p>
            <a:r>
              <a:rPr lang="en-US" dirty="0"/>
              <a:t>Results of Experiment 1</a:t>
            </a:r>
          </a:p>
          <a:p>
            <a:r>
              <a:rPr lang="en-US" dirty="0"/>
              <a:t>Results of Experiment 2</a:t>
            </a:r>
          </a:p>
          <a:p>
            <a:endParaRPr lang="en-US" dirty="0"/>
          </a:p>
          <a:p>
            <a:r>
              <a:rPr lang="en-US" dirty="0"/>
              <a:t>Robustness checks</a:t>
            </a:r>
          </a:p>
          <a:p>
            <a:r>
              <a:rPr lang="en-US" dirty="0"/>
              <a:t>Additional Evidence</a:t>
            </a:r>
          </a:p>
          <a:p>
            <a:endParaRPr lang="en-US" dirty="0"/>
          </a:p>
          <a:p>
            <a:r>
              <a:rPr lang="en-US" dirty="0"/>
              <a:t>Implications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3477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066800"/>
          </a:xfrm>
        </p:spPr>
        <p:txBody>
          <a:bodyPr/>
          <a:lstStyle/>
          <a:p>
            <a:r>
              <a:rPr lang="en-US" dirty="0"/>
              <a:t>Identification Strategy</a:t>
            </a:r>
          </a:p>
        </p:txBody>
      </p:sp>
    </p:spTree>
    <p:extLst>
      <p:ext uri="{BB962C8B-B14F-4D97-AF65-F5344CB8AC3E}">
        <p14:creationId xmlns:p14="http://schemas.microsoft.com/office/powerpoint/2010/main" val="24066754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066800"/>
          </a:xfrm>
        </p:spPr>
        <p:txBody>
          <a:bodyPr/>
          <a:lstStyle/>
          <a:p>
            <a:r>
              <a:rPr lang="en-US" dirty="0" err="1"/>
              <a:t>Niederle</a:t>
            </a:r>
            <a:r>
              <a:rPr lang="en-US" dirty="0"/>
              <a:t> and </a:t>
            </a:r>
            <a:r>
              <a:rPr lang="en-US" dirty="0" err="1"/>
              <a:t>Vesterlund</a:t>
            </a:r>
            <a:r>
              <a:rPr lang="en-US" dirty="0"/>
              <a:t> (2007)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9424"/>
            <a:ext cx="8229600" cy="4325112"/>
          </a:xfrm>
        </p:spPr>
        <p:txBody>
          <a:bodyPr>
            <a:normAutofit/>
          </a:bodyPr>
          <a:lstStyle/>
          <a:p>
            <a:r>
              <a:rPr lang="en-US" dirty="0"/>
              <a:t>Participants had to add 5 2-digit numbers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Piece rate</a:t>
            </a:r>
            <a:r>
              <a:rPr lang="en-US" dirty="0"/>
              <a:t>: 50 cents per correct answer</a:t>
            </a:r>
          </a:p>
          <a:p>
            <a:r>
              <a:rPr lang="en-US" b="1" dirty="0"/>
              <a:t>Tournament</a:t>
            </a:r>
            <a:r>
              <a:rPr lang="en-US" dirty="0"/>
              <a:t>: 2 EUR per correct answer if best performer within a group of 4, zero otherwise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780928"/>
            <a:ext cx="629920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851059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066800"/>
          </a:xfrm>
        </p:spPr>
        <p:txBody>
          <a:bodyPr/>
          <a:lstStyle/>
          <a:p>
            <a:r>
              <a:rPr lang="en-US" dirty="0"/>
              <a:t>Identification Strategy: Example</a:t>
            </a:r>
          </a:p>
        </p:txBody>
      </p:sp>
      <p:pic>
        <p:nvPicPr>
          <p:cNvPr id="12292" name="Picture 4" descr="casual woman smiling isolated over a whit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0388" y="3933056"/>
            <a:ext cx="1158027" cy="1602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4" name="Picture 6" descr="Friendly business man smiling isolated over a whit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480" y="3925464"/>
            <a:ext cx="1263207" cy="1612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Friendly business man smiling isolated over a whit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160" y="3933056"/>
            <a:ext cx="1263207" cy="1612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Friendly business man smiling isolated over a whit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8692" y="3914166"/>
            <a:ext cx="1263207" cy="1612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Friendly business man smiling isolated over a whit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0640" y="3923611"/>
            <a:ext cx="1263207" cy="1612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casual woman smiling isolated over a whit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4433" y="3942501"/>
            <a:ext cx="1158027" cy="1602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casual woman smiling isolated over a whit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1377" y="3914166"/>
            <a:ext cx="1158027" cy="1602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casual woman smiling isolated over a whit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9725" y="3912373"/>
            <a:ext cx="1158027" cy="1602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32111" y="5545366"/>
            <a:ext cx="5004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69839" y="5526476"/>
            <a:ext cx="5004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833046" y="5545365"/>
            <a:ext cx="5004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039172" y="5570869"/>
            <a:ext cx="5004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86805" y="5573133"/>
            <a:ext cx="877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B050"/>
                </a:solidFill>
              </a:rPr>
              <a:t>PR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831054" y="5580315"/>
            <a:ext cx="877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B050"/>
                </a:solidFill>
              </a:rPr>
              <a:t>PR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950469" y="5570869"/>
            <a:ext cx="877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B050"/>
                </a:solidFill>
              </a:rPr>
              <a:t>PR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959725" y="5580315"/>
            <a:ext cx="877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B050"/>
                </a:solidFill>
              </a:rPr>
              <a:t>PR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6975" y="6261595"/>
            <a:ext cx="5618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Baseline result</a:t>
            </a:r>
            <a:r>
              <a:rPr lang="en-US" dirty="0"/>
              <a:t>: men 50pp more likely to compete. 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51252" y="1298490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/>
              <a:t>Baseline Treatment</a:t>
            </a:r>
          </a:p>
        </p:txBody>
      </p:sp>
    </p:spTree>
    <p:extLst>
      <p:ext uri="{BB962C8B-B14F-4D97-AF65-F5344CB8AC3E}">
        <p14:creationId xmlns:p14="http://schemas.microsoft.com/office/powerpoint/2010/main" val="17845910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2" name="Picture 4" descr="casual woman smiling isolated over a whit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0388" y="3933056"/>
            <a:ext cx="1158027" cy="1602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4" name="Picture 6" descr="Friendly business man smiling isolated over a whit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480" y="3925464"/>
            <a:ext cx="1263207" cy="1612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Friendly business man smiling isolated over a whit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160" y="3933056"/>
            <a:ext cx="1263207" cy="1612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Friendly business man smiling isolated over a whit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8692" y="3914166"/>
            <a:ext cx="1263207" cy="1612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Friendly business man smiling isolated over a whit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0640" y="3923611"/>
            <a:ext cx="1263207" cy="1612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casual woman smiling isolated over a whit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4433" y="3942501"/>
            <a:ext cx="1158027" cy="1602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casual woman smiling isolated over a whit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1377" y="3914166"/>
            <a:ext cx="1158027" cy="1602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casual woman smiling isolated over a whit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9725" y="3912373"/>
            <a:ext cx="1158027" cy="1602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32111" y="5545366"/>
            <a:ext cx="5004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69839" y="5526476"/>
            <a:ext cx="5004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833046" y="5545365"/>
            <a:ext cx="5004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039172" y="5570869"/>
            <a:ext cx="5004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86805" y="5573133"/>
            <a:ext cx="877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B050"/>
                </a:solidFill>
              </a:rPr>
              <a:t>PR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831054" y="5580315"/>
            <a:ext cx="877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B050"/>
                </a:solidFill>
              </a:rPr>
              <a:t>PR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950469" y="5570869"/>
            <a:ext cx="877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B050"/>
                </a:solidFill>
              </a:rPr>
              <a:t>PR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959725" y="5580315"/>
            <a:ext cx="877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B050"/>
                </a:solidFill>
              </a:rPr>
              <a:t>PR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6975" y="6261595"/>
            <a:ext cx="5618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Baseline result</a:t>
            </a:r>
            <a:r>
              <a:rPr lang="en-US" dirty="0"/>
              <a:t>: men 50pp more likely to compete. </a:t>
            </a:r>
          </a:p>
        </p:txBody>
      </p:sp>
      <p:sp>
        <p:nvSpPr>
          <p:cNvPr id="12" name="Oval Callout 11"/>
          <p:cNvSpPr/>
          <p:nvPr/>
        </p:nvSpPr>
        <p:spPr>
          <a:xfrm>
            <a:off x="1569839" y="1719148"/>
            <a:ext cx="2624335" cy="1923533"/>
          </a:xfrm>
          <a:prstGeom prst="wedgeEllipseCallout">
            <a:avLst>
              <a:gd name="adj1" fmla="val -856"/>
              <a:gd name="adj2" fmla="val 6566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 compete because I am </a:t>
            </a:r>
            <a:r>
              <a:rPr lang="en-US" b="1" dirty="0"/>
              <a:t>competitive</a:t>
            </a:r>
            <a:r>
              <a:rPr lang="en-US" dirty="0"/>
              <a:t>!</a:t>
            </a:r>
            <a:endParaRPr lang="en-US" b="1" dirty="0"/>
          </a:p>
        </p:txBody>
      </p:sp>
      <p:sp>
        <p:nvSpPr>
          <p:cNvPr id="22" name="Oval Callout 21"/>
          <p:cNvSpPr/>
          <p:nvPr/>
        </p:nvSpPr>
        <p:spPr>
          <a:xfrm>
            <a:off x="4957467" y="1704268"/>
            <a:ext cx="2624335" cy="1923533"/>
          </a:xfrm>
          <a:prstGeom prst="wedgeEllipseCallout">
            <a:avLst>
              <a:gd name="adj1" fmla="val -856"/>
              <a:gd name="adj2" fmla="val 6566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 do not compete because I </a:t>
            </a:r>
            <a:r>
              <a:rPr lang="en-US" b="1" dirty="0"/>
              <a:t>dislike competitions</a:t>
            </a:r>
            <a:r>
              <a:rPr lang="en-US" dirty="0"/>
              <a:t>!</a:t>
            </a:r>
            <a:endParaRPr lang="en-US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6651252" y="1298490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/>
              <a:t>Baseline Treatment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5" name="Title 1"/>
          <p:cNvSpPr txBox="1">
            <a:spLocks/>
          </p:cNvSpPr>
          <p:nvPr/>
        </p:nvSpPr>
        <p:spPr>
          <a:xfrm>
            <a:off x="467544" y="54868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Identification Strategy: Example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233240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2" name="Picture 4" descr="casual woman smiling isolated over a whit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0388" y="3933056"/>
            <a:ext cx="1158027" cy="1602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4" name="Picture 6" descr="Friendly business man smiling isolated over a whit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480" y="3925464"/>
            <a:ext cx="1263207" cy="1612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Friendly business man smiling isolated over a whit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160" y="3933056"/>
            <a:ext cx="1263207" cy="1612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Friendly business man smiling isolated over a whit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8692" y="3914166"/>
            <a:ext cx="1263207" cy="1612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Friendly business man smiling isolated over a whit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0640" y="3923611"/>
            <a:ext cx="1263207" cy="1612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casual woman smiling isolated over a whit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4433" y="3942501"/>
            <a:ext cx="1158027" cy="1602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casual woman smiling isolated over a whit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1377" y="3914166"/>
            <a:ext cx="1158027" cy="1602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casual woman smiling isolated over a whit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9725" y="3912373"/>
            <a:ext cx="1158027" cy="1602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32111" y="5545366"/>
            <a:ext cx="5004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69839" y="5526476"/>
            <a:ext cx="5004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833046" y="5545365"/>
            <a:ext cx="5004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039172" y="5570869"/>
            <a:ext cx="5004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86805" y="5573133"/>
            <a:ext cx="877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B050"/>
                </a:solidFill>
              </a:rPr>
              <a:t>PR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831054" y="5580315"/>
            <a:ext cx="877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B050"/>
                </a:solidFill>
              </a:rPr>
              <a:t>PR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950469" y="5570869"/>
            <a:ext cx="877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B050"/>
                </a:solidFill>
              </a:rPr>
              <a:t>PR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959725" y="5580315"/>
            <a:ext cx="877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B050"/>
                </a:solidFill>
              </a:rPr>
              <a:t>PR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099042" y="1288279"/>
            <a:ext cx="57007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/>
              <a:t>Treatment that eliminates competiveness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Title 1"/>
          <p:cNvSpPr txBox="1">
            <a:spLocks/>
          </p:cNvSpPr>
          <p:nvPr/>
        </p:nvSpPr>
        <p:spPr>
          <a:xfrm>
            <a:off x="467544" y="54868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Identification Strategy: Example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1344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Gender differences in competition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Sizable gender gap in labor market outcomes</a:t>
            </a:r>
          </a:p>
          <a:p>
            <a:pPr lvl="1"/>
            <a:r>
              <a:rPr lang="en-US" dirty="0"/>
              <a:t>Lower wages, underrepresented in high level positions</a:t>
            </a:r>
          </a:p>
          <a:p>
            <a:endParaRPr lang="en-US" dirty="0"/>
          </a:p>
          <a:p>
            <a:r>
              <a:rPr lang="en-US" dirty="0"/>
              <a:t>Could be caused by...</a:t>
            </a:r>
          </a:p>
          <a:p>
            <a:pPr lvl="1"/>
            <a:r>
              <a:rPr lang="en-US" dirty="0"/>
              <a:t>Discrimination, education, family reasons</a:t>
            </a:r>
          </a:p>
          <a:p>
            <a:pPr lvl="1"/>
            <a:endParaRPr lang="en-US" dirty="0"/>
          </a:p>
          <a:p>
            <a:r>
              <a:rPr lang="en-US" dirty="0"/>
              <a:t>Alternative: women less competitive than men</a:t>
            </a:r>
          </a:p>
          <a:p>
            <a:pPr lvl="1"/>
            <a:r>
              <a:rPr lang="en-US" dirty="0"/>
              <a:t>Perform worse in competitive environments (Gneezy et al., 2003, QJE)</a:t>
            </a:r>
          </a:p>
          <a:p>
            <a:pPr lvl="1"/>
            <a:r>
              <a:rPr lang="en-US" dirty="0"/>
              <a:t>Select out of competitive environments (</a:t>
            </a:r>
            <a:r>
              <a:rPr lang="en-US" dirty="0" err="1"/>
              <a:t>Niederle</a:t>
            </a:r>
            <a:r>
              <a:rPr lang="en-US" dirty="0"/>
              <a:t> &amp; </a:t>
            </a:r>
            <a:r>
              <a:rPr lang="en-US" dirty="0" err="1"/>
              <a:t>Vesterlund</a:t>
            </a:r>
            <a:r>
              <a:rPr lang="en-US" dirty="0"/>
              <a:t>, 2007, QJE)</a:t>
            </a:r>
          </a:p>
        </p:txBody>
      </p:sp>
    </p:spTree>
    <p:extLst>
      <p:ext uri="{BB962C8B-B14F-4D97-AF65-F5344CB8AC3E}">
        <p14:creationId xmlns:p14="http://schemas.microsoft.com/office/powerpoint/2010/main" val="371470568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2" name="Picture 4" descr="casual woman smiling isolated over a whit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0388" y="3933056"/>
            <a:ext cx="1158027" cy="1602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4" name="Picture 6" descr="Friendly business man smiling isolated over a whit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480" y="3925464"/>
            <a:ext cx="1263207" cy="1612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Friendly business man smiling isolated over a whit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160" y="3933056"/>
            <a:ext cx="1263207" cy="1612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Friendly business man smiling isolated over a whit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8692" y="3914166"/>
            <a:ext cx="1263207" cy="1612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Friendly business man smiling isolated over a whit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0640" y="3923611"/>
            <a:ext cx="1263207" cy="1612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casual woman smiling isolated over a whit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4433" y="3942501"/>
            <a:ext cx="1158027" cy="1602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casual woman smiling isolated over a whit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1377" y="3914166"/>
            <a:ext cx="1158027" cy="1602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casual woman smiling isolated over a whit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9725" y="3912373"/>
            <a:ext cx="1158027" cy="1602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32111" y="5545366"/>
            <a:ext cx="5004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69839" y="5526476"/>
            <a:ext cx="5004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833046" y="5545365"/>
            <a:ext cx="5004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039172" y="5570869"/>
            <a:ext cx="5004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86805" y="5573133"/>
            <a:ext cx="877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B050"/>
                </a:solidFill>
              </a:rPr>
              <a:t>PR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831054" y="5580315"/>
            <a:ext cx="877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B050"/>
                </a:solidFill>
              </a:rPr>
              <a:t>PR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950469" y="5570869"/>
            <a:ext cx="877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B050"/>
                </a:solidFill>
              </a:rPr>
              <a:t>PR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959725" y="5580315"/>
            <a:ext cx="877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B050"/>
                </a:solidFill>
              </a:rPr>
              <a:t>PR</a:t>
            </a:r>
          </a:p>
        </p:txBody>
      </p:sp>
      <p:sp>
        <p:nvSpPr>
          <p:cNvPr id="12" name="Oval Callout 11"/>
          <p:cNvSpPr/>
          <p:nvPr/>
        </p:nvSpPr>
        <p:spPr>
          <a:xfrm>
            <a:off x="1569839" y="1719148"/>
            <a:ext cx="2624335" cy="1923533"/>
          </a:xfrm>
          <a:prstGeom prst="wedgeEllipseCallout">
            <a:avLst>
              <a:gd name="adj1" fmla="val -856"/>
              <a:gd name="adj2" fmla="val 6566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 used to compete because I am competitive…</a:t>
            </a:r>
            <a:endParaRPr lang="en-US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4099042" y="1288279"/>
            <a:ext cx="57007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/>
              <a:t>Treatment that eliminates competiveness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Title 1"/>
          <p:cNvSpPr txBox="1">
            <a:spLocks/>
          </p:cNvSpPr>
          <p:nvPr/>
        </p:nvSpPr>
        <p:spPr>
          <a:xfrm>
            <a:off x="467544" y="54868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Identification Strategy: Example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49427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2" name="Picture 4" descr="casual woman smiling isolated over a whit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0388" y="3933056"/>
            <a:ext cx="1158027" cy="1602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4" name="Picture 6" descr="Friendly business man smiling isolated over a whit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480" y="3925464"/>
            <a:ext cx="1263207" cy="1612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Friendly business man smiling isolated over a whit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160" y="3933056"/>
            <a:ext cx="1263207" cy="1612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Friendly business man smiling isolated over a whit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8692" y="3914166"/>
            <a:ext cx="1263207" cy="1612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Friendly business man smiling isolated over a whit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0640" y="3923611"/>
            <a:ext cx="1263207" cy="1612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casual woman smiling isolated over a whit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4433" y="3942501"/>
            <a:ext cx="1158027" cy="1602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casual woman smiling isolated over a whit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1377" y="3914166"/>
            <a:ext cx="1158027" cy="1602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casual woman smiling isolated over a whit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9725" y="3912373"/>
            <a:ext cx="1158027" cy="1602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32111" y="5545366"/>
            <a:ext cx="5004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69839" y="5526476"/>
            <a:ext cx="5004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833046" y="5545365"/>
            <a:ext cx="5004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039172" y="5570869"/>
            <a:ext cx="5004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86805" y="5573133"/>
            <a:ext cx="877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B050"/>
                </a:solidFill>
              </a:rPr>
              <a:t>PR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831054" y="5580315"/>
            <a:ext cx="877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B050"/>
                </a:solidFill>
              </a:rPr>
              <a:t>PR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950469" y="5570869"/>
            <a:ext cx="877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B050"/>
                </a:solidFill>
              </a:rPr>
              <a:t>PR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959725" y="5580315"/>
            <a:ext cx="877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B050"/>
                </a:solidFill>
              </a:rPr>
              <a:t>PR</a:t>
            </a:r>
          </a:p>
        </p:txBody>
      </p:sp>
      <p:sp>
        <p:nvSpPr>
          <p:cNvPr id="12" name="Oval Callout 11"/>
          <p:cNvSpPr/>
          <p:nvPr/>
        </p:nvSpPr>
        <p:spPr>
          <a:xfrm>
            <a:off x="1569839" y="1719148"/>
            <a:ext cx="2624335" cy="1923533"/>
          </a:xfrm>
          <a:prstGeom prst="wedgeEllipseCallout">
            <a:avLst>
              <a:gd name="adj1" fmla="val -856"/>
              <a:gd name="adj2" fmla="val 6566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But now that competitiveness plays no role, I will choose piece rate instead….</a:t>
            </a:r>
            <a:endParaRPr lang="en-US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4099042" y="1288279"/>
            <a:ext cx="57007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/>
              <a:t>Treatment that eliminates competiveness</a:t>
            </a:r>
          </a:p>
        </p:txBody>
      </p:sp>
      <p:sp>
        <p:nvSpPr>
          <p:cNvPr id="4" name="Multiply 3"/>
          <p:cNvSpPr/>
          <p:nvPr/>
        </p:nvSpPr>
        <p:spPr>
          <a:xfrm>
            <a:off x="2555776" y="5580315"/>
            <a:ext cx="1131029" cy="646331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2681285" y="6093296"/>
            <a:ext cx="877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B050"/>
                </a:solidFill>
              </a:rPr>
              <a:t>PR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5" name="Title 1"/>
          <p:cNvSpPr txBox="1">
            <a:spLocks/>
          </p:cNvSpPr>
          <p:nvPr/>
        </p:nvSpPr>
        <p:spPr>
          <a:xfrm>
            <a:off x="467544" y="54868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Identification Strategy: Example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81613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2" name="Picture 4" descr="casual woman smiling isolated over a whit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0388" y="3933056"/>
            <a:ext cx="1158027" cy="1602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4" name="Picture 6" descr="Friendly business man smiling isolated over a whit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480" y="3925464"/>
            <a:ext cx="1263207" cy="1612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Friendly business man smiling isolated over a whit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160" y="3933056"/>
            <a:ext cx="1263207" cy="1612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Friendly business man smiling isolated over a whit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8692" y="3914166"/>
            <a:ext cx="1263207" cy="1612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Friendly business man smiling isolated over a whit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0640" y="3923611"/>
            <a:ext cx="1263207" cy="1612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casual woman smiling isolated over a whit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4433" y="3942501"/>
            <a:ext cx="1158027" cy="1602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casual woman smiling isolated over a whit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1377" y="3914166"/>
            <a:ext cx="1158027" cy="1602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casual woman smiling isolated over a whit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9725" y="3912373"/>
            <a:ext cx="1158027" cy="1602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32111" y="5545366"/>
            <a:ext cx="5004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69839" y="5526476"/>
            <a:ext cx="5004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039172" y="5570869"/>
            <a:ext cx="5004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86805" y="5573133"/>
            <a:ext cx="877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B050"/>
                </a:solidFill>
              </a:rPr>
              <a:t>PR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831054" y="5580315"/>
            <a:ext cx="877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B050"/>
                </a:solidFill>
              </a:rPr>
              <a:t>PR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950469" y="5570869"/>
            <a:ext cx="877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B050"/>
                </a:solidFill>
              </a:rPr>
              <a:t>PR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959725" y="5580315"/>
            <a:ext cx="877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B050"/>
                </a:solidFill>
              </a:rPr>
              <a:t>PR</a:t>
            </a:r>
          </a:p>
        </p:txBody>
      </p:sp>
      <p:sp>
        <p:nvSpPr>
          <p:cNvPr id="22" name="Oval Callout 21"/>
          <p:cNvSpPr/>
          <p:nvPr/>
        </p:nvSpPr>
        <p:spPr>
          <a:xfrm>
            <a:off x="4957467" y="1704268"/>
            <a:ext cx="2624335" cy="1923533"/>
          </a:xfrm>
          <a:prstGeom prst="wedgeEllipseCallout">
            <a:avLst>
              <a:gd name="adj1" fmla="val -856"/>
              <a:gd name="adj2" fmla="val 6566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 used to choose piece rate because I dislike competitions</a:t>
            </a:r>
            <a:endParaRPr lang="en-US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4099042" y="1288279"/>
            <a:ext cx="57007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/>
              <a:t>Treatment that eliminates competiveness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518218" y="5583331"/>
            <a:ext cx="877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B050"/>
                </a:solidFill>
              </a:rPr>
              <a:t>PR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5" name="Title 1"/>
          <p:cNvSpPr txBox="1">
            <a:spLocks/>
          </p:cNvSpPr>
          <p:nvPr/>
        </p:nvSpPr>
        <p:spPr>
          <a:xfrm>
            <a:off x="467544" y="54868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Identification Strategy: Example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448845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2" name="Picture 4" descr="casual woman smiling isolated over a whit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0388" y="3933056"/>
            <a:ext cx="1158027" cy="1602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4" name="Picture 6" descr="Friendly business man smiling isolated over a whit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480" y="3925464"/>
            <a:ext cx="1263207" cy="1612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Friendly business man smiling isolated over a whit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160" y="3933056"/>
            <a:ext cx="1263207" cy="1612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Friendly business man smiling isolated over a whit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8692" y="3914166"/>
            <a:ext cx="1263207" cy="1612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Friendly business man smiling isolated over a whit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0640" y="3923611"/>
            <a:ext cx="1263207" cy="1612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casual woman smiling isolated over a whit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4433" y="3942501"/>
            <a:ext cx="1158027" cy="1602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casual woman smiling isolated over a whit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1377" y="3914166"/>
            <a:ext cx="1158027" cy="1602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casual woman smiling isolated over a whit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9725" y="3912373"/>
            <a:ext cx="1158027" cy="1602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32111" y="5545366"/>
            <a:ext cx="5004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69839" y="5526476"/>
            <a:ext cx="5004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039172" y="5570869"/>
            <a:ext cx="5004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86805" y="5573133"/>
            <a:ext cx="877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B050"/>
                </a:solidFill>
              </a:rPr>
              <a:t>PR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831054" y="5580315"/>
            <a:ext cx="877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B050"/>
                </a:solidFill>
              </a:rPr>
              <a:t>PR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950469" y="5570869"/>
            <a:ext cx="877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B050"/>
                </a:solidFill>
              </a:rPr>
              <a:t>PR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959725" y="5580315"/>
            <a:ext cx="877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B050"/>
                </a:solidFill>
              </a:rPr>
              <a:t>PR</a:t>
            </a:r>
          </a:p>
        </p:txBody>
      </p:sp>
      <p:sp>
        <p:nvSpPr>
          <p:cNvPr id="22" name="Oval Callout 21"/>
          <p:cNvSpPr/>
          <p:nvPr/>
        </p:nvSpPr>
        <p:spPr>
          <a:xfrm>
            <a:off x="4957467" y="1704268"/>
            <a:ext cx="2624335" cy="1923533"/>
          </a:xfrm>
          <a:prstGeom prst="wedgeEllipseCallout">
            <a:avLst>
              <a:gd name="adj1" fmla="val -856"/>
              <a:gd name="adj2" fmla="val 6566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But now that tournament no longer feels like a competition, I will choose it instead!</a:t>
            </a:r>
            <a:endParaRPr lang="en-US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4099042" y="1288279"/>
            <a:ext cx="57007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/>
              <a:t>Treatment that eliminates competiveness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518218" y="5583331"/>
            <a:ext cx="877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B050"/>
                </a:solidFill>
              </a:rPr>
              <a:t>PR</a:t>
            </a:r>
          </a:p>
        </p:txBody>
      </p:sp>
      <p:sp>
        <p:nvSpPr>
          <p:cNvPr id="21" name="Multiply 20"/>
          <p:cNvSpPr/>
          <p:nvPr/>
        </p:nvSpPr>
        <p:spPr>
          <a:xfrm>
            <a:off x="5730348" y="5592752"/>
            <a:ext cx="1131029" cy="646331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6045633" y="6172807"/>
            <a:ext cx="5004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T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467544" y="54868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Identification Strategy: Example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787282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2" name="Picture 4" descr="casual woman smiling isolated over a whit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0388" y="3933056"/>
            <a:ext cx="1158027" cy="1602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4" name="Picture 6" descr="Friendly business man smiling isolated over a whit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480" y="3925464"/>
            <a:ext cx="1263207" cy="1612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Friendly business man smiling isolated over a whit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160" y="3933056"/>
            <a:ext cx="1263207" cy="1612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Friendly business man smiling isolated over a whit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8692" y="3914166"/>
            <a:ext cx="1263207" cy="1612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Friendly business man smiling isolated over a whit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0640" y="3923611"/>
            <a:ext cx="1263207" cy="1612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casual woman smiling isolated over a whit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4433" y="3942501"/>
            <a:ext cx="1158027" cy="1602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casual woman smiling isolated over a whit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1377" y="3914166"/>
            <a:ext cx="1158027" cy="1602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casual woman smiling isolated over a whit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9725" y="3912373"/>
            <a:ext cx="1158027" cy="1602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32111" y="5545366"/>
            <a:ext cx="5004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69839" y="5526476"/>
            <a:ext cx="5004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039172" y="5570869"/>
            <a:ext cx="5004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86805" y="5573133"/>
            <a:ext cx="877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B050"/>
                </a:solidFill>
              </a:rPr>
              <a:t>PR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950469" y="5570869"/>
            <a:ext cx="877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B050"/>
                </a:solidFill>
              </a:rPr>
              <a:t>PR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959725" y="5580315"/>
            <a:ext cx="877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B050"/>
                </a:solidFill>
              </a:rPr>
              <a:t>PR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099042" y="1288279"/>
            <a:ext cx="57007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/>
              <a:t>Treatment that eliminates competiveness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518218" y="5583331"/>
            <a:ext cx="877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B050"/>
                </a:solidFill>
              </a:rPr>
              <a:t>PR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019405" y="5573405"/>
            <a:ext cx="5004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06975" y="6261595"/>
            <a:ext cx="6572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Control treatment</a:t>
            </a:r>
            <a:r>
              <a:rPr lang="en-US" dirty="0"/>
              <a:t>: men and women equally like to compete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Title 1"/>
          <p:cNvSpPr txBox="1">
            <a:spLocks/>
          </p:cNvSpPr>
          <p:nvPr/>
        </p:nvSpPr>
        <p:spPr>
          <a:xfrm>
            <a:off x="467544" y="54868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Identification Strategy: Example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91341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Identification Strategy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Design a control treatment that:</a:t>
            </a:r>
          </a:p>
          <a:p>
            <a:pPr lvl="1"/>
            <a:r>
              <a:rPr lang="en-US" dirty="0"/>
              <a:t>Removes the variable of interest (competitiveness)</a:t>
            </a:r>
          </a:p>
          <a:p>
            <a:pPr lvl="1"/>
            <a:r>
              <a:rPr lang="en-US" dirty="0"/>
              <a:t>While keeping everything else constant</a:t>
            </a:r>
          </a:p>
          <a:p>
            <a:pPr lvl="1"/>
            <a:endParaRPr lang="en-US" dirty="0"/>
          </a:p>
          <a:p>
            <a:r>
              <a:rPr lang="en-US" dirty="0"/>
              <a:t>Compare gender gap across treatments</a:t>
            </a:r>
          </a:p>
          <a:p>
            <a:pPr lvl="1"/>
            <a:r>
              <a:rPr lang="en-US" dirty="0"/>
              <a:t>If smaller in control, evidence for competitiveness</a:t>
            </a:r>
          </a:p>
          <a:p>
            <a:endParaRPr lang="en-US" dirty="0"/>
          </a:p>
          <a:p>
            <a:r>
              <a:rPr lang="en-US" dirty="0"/>
              <a:t>Causal mediation analysis using treatments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00540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066800"/>
          </a:xfrm>
        </p:spPr>
        <p:txBody>
          <a:bodyPr/>
          <a:lstStyle/>
          <a:p>
            <a:r>
              <a:rPr lang="en-US" dirty="0"/>
              <a:t>Experimental Design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1484784"/>
                <a:ext cx="8280920" cy="5256584"/>
              </a:xfrm>
            </p:spPr>
            <p:txBody>
              <a:bodyPr>
                <a:normAutofit fontScale="92500" lnSpcReduction="20000"/>
              </a:bodyPr>
              <a:lstStyle/>
              <a:p>
                <a:pPr marL="624078" indent="-514350">
                  <a:buFont typeface="+mj-lt"/>
                  <a:buAutoNum type="arabicPeriod"/>
                </a:pPr>
                <a:r>
                  <a:rPr lang="en-US" dirty="0"/>
                  <a:t>Replicate tournament entry choice:</a:t>
                </a:r>
              </a:p>
              <a:p>
                <a:endParaRPr lang="en-US" dirty="0"/>
              </a:p>
              <a:p>
                <a:endParaRPr lang="en-US" sz="3500" dirty="0"/>
              </a:p>
              <a:p>
                <a:pPr marL="411480" lvl="1" indent="0">
                  <a:buNone/>
                </a:pPr>
                <a:r>
                  <a:rPr lang="en-US" dirty="0">
                    <a:solidFill>
                      <a:schemeClr val="bg1"/>
                    </a:solidFill>
                  </a:rPr>
                  <a:t>Risk preferences (curvature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chemeClr val="bg1"/>
                        </a:solidFill>
                        <a:latin typeface="Cambria Math"/>
                      </a:rPr>
                      <m:t>𝑢</m:t>
                    </m:r>
                  </m:oMath>
                </a14:m>
                <a:r>
                  <a:rPr lang="en-US" dirty="0">
                    <a:solidFill>
                      <a:schemeClr val="bg1"/>
                    </a:solidFill>
                  </a:rPr>
                  <a:t>)</a:t>
                </a:r>
              </a:p>
              <a:p>
                <a:pPr marL="411480" lvl="1" indent="0">
                  <a:buNone/>
                </a:pPr>
                <a:r>
                  <a:rPr lang="en-US" dirty="0">
                    <a:solidFill>
                      <a:schemeClr val="bg1"/>
                    </a:solidFill>
                  </a:rPr>
                  <a:t>Overconfidence (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chemeClr val="bg1"/>
                        </a:solidFill>
                        <a:latin typeface="Cambria Math"/>
                      </a:rPr>
                      <m:t>𝑝</m:t>
                    </m:r>
                    <m:r>
                      <a:rPr lang="en-US" i="1" baseline="-25000" dirty="0" smtClean="0">
                        <a:solidFill>
                          <a:schemeClr val="bg1"/>
                        </a:solidFill>
                        <a:latin typeface="Cambria Math"/>
                      </a:rPr>
                      <m:t>𝑠𝑢𝑏𝑗</m:t>
                    </m:r>
                    <m:r>
                      <a:rPr lang="en-US" i="1" dirty="0" smtClean="0">
                        <a:solidFill>
                          <a:schemeClr val="bg1"/>
                        </a:solidFill>
                        <a:latin typeface="Cambria Math"/>
                      </a:rPr>
                      <m:t>&gt;</m:t>
                    </m:r>
                    <m:r>
                      <a:rPr lang="en-US" i="1" dirty="0" smtClean="0">
                        <a:solidFill>
                          <a:schemeClr val="bg1"/>
                        </a:solidFill>
                        <a:latin typeface="Cambria Math"/>
                      </a:rPr>
                      <m:t>𝑝𝑜𝑏𝑗</m:t>
                    </m:r>
                  </m:oMath>
                </a14:m>
                <a:r>
                  <a:rPr lang="en-US" dirty="0">
                    <a:solidFill>
                      <a:schemeClr val="bg1"/>
                    </a:solidFill>
                  </a:rPr>
                  <a:t>) </a:t>
                </a:r>
              </a:p>
              <a:p>
                <a:pPr marL="411480" lvl="1" indent="0">
                  <a:buNone/>
                </a:pPr>
                <a:r>
                  <a:rPr lang="en-US" dirty="0">
                    <a:solidFill>
                      <a:schemeClr val="bg1"/>
                    </a:solidFill>
                  </a:rPr>
                  <a:t>Competitiveness (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chemeClr val="bg1"/>
                        </a:solidFill>
                        <a:latin typeface="Cambria Math"/>
                      </a:rPr>
                      <m:t>𝑢</m:t>
                    </m:r>
                    <m:r>
                      <a:rPr lang="en-US" i="1" dirty="0" smtClean="0">
                        <a:solidFill>
                          <a:schemeClr val="bg1"/>
                        </a:solidFill>
                        <a:latin typeface="Cambria Math"/>
                      </a:rPr>
                      <m:t>=</m:t>
                    </m:r>
                    <m:r>
                      <a:rPr lang="en-US" i="1" dirty="0" smtClean="0">
                        <a:solidFill>
                          <a:schemeClr val="bg1"/>
                        </a:solidFill>
                        <a:latin typeface="Cambria Math"/>
                      </a:rPr>
                      <m:t>𝑢</m:t>
                    </m:r>
                    <m:r>
                      <a:rPr lang="en-US" i="1" dirty="0" smtClean="0">
                        <a:solidFill>
                          <a:schemeClr val="bg1"/>
                        </a:solidFill>
                        <a:latin typeface="Cambria Math"/>
                      </a:rPr>
                      <m:t>(</m:t>
                    </m:r>
                    <m:r>
                      <a:rPr lang="en-US" i="1" dirty="0" smtClean="0">
                        <a:solidFill>
                          <a:schemeClr val="bg1"/>
                        </a:solidFill>
                        <a:latin typeface="Cambria Math"/>
                      </a:rPr>
                      <m:t>𝑥</m:t>
                    </m:r>
                    <m:r>
                      <a:rPr lang="en-US" i="1" dirty="0" smtClean="0">
                        <a:solidFill>
                          <a:schemeClr val="bg1"/>
                        </a:solidFill>
                        <a:latin typeface="Cambria Math"/>
                      </a:rPr>
                      <m:t>,</m:t>
                    </m:r>
                    <m:r>
                      <a:rPr lang="en-US" i="1" dirty="0" smtClean="0">
                        <a:solidFill>
                          <a:schemeClr val="bg1"/>
                        </a:solidFill>
                        <a:latin typeface="Cambria Math"/>
                      </a:rPr>
                      <m:t>𝑇</m:t>
                    </m:r>
                    <m:r>
                      <a:rPr lang="en-US" i="1" dirty="0" smtClean="0">
                        <a:solidFill>
                          <a:schemeClr val="bg1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chemeClr val="bg1"/>
                    </a:solidFill>
                  </a:rPr>
                  <a:t>)</a:t>
                </a:r>
                <a:br>
                  <a:rPr lang="en-US" dirty="0"/>
                </a:br>
                <a:endParaRPr lang="en-US" dirty="0"/>
              </a:p>
              <a:p>
                <a:pPr marL="109728" indent="0">
                  <a:buNone/>
                </a:pPr>
                <a:r>
                  <a:rPr lang="en-US" dirty="0">
                    <a:solidFill>
                      <a:schemeClr val="bg1"/>
                    </a:solidFill>
                  </a:rPr>
                  <a:t>Then people make a second choice between:</a:t>
                </a:r>
              </a:p>
              <a:p>
                <a:pPr marL="109728" indent="0">
                  <a:buNone/>
                </a:pPr>
                <a:endParaRPr lang="en-US" dirty="0">
                  <a:solidFill>
                    <a:schemeClr val="bg1"/>
                  </a:solidFill>
                </a:endParaRPr>
              </a:p>
              <a:p>
                <a:pPr marL="109728" indent="0">
                  <a:buNone/>
                </a:pPr>
                <a:endParaRPr lang="en-US" dirty="0">
                  <a:solidFill>
                    <a:schemeClr val="bg1"/>
                  </a:solidFill>
                </a:endParaRPr>
              </a:p>
              <a:p>
                <a:pPr marL="411480" lvl="1" indent="0">
                  <a:buNone/>
                </a:pPr>
                <a:endParaRPr lang="en-US" sz="500" dirty="0">
                  <a:solidFill>
                    <a:schemeClr val="bg1"/>
                  </a:solidFill>
                </a:endParaRPr>
              </a:p>
              <a:p>
                <a:pPr marL="411480" lvl="1" indent="0">
                  <a:buNone/>
                </a:pPr>
                <a:r>
                  <a:rPr lang="en-US" dirty="0">
                    <a:solidFill>
                      <a:schemeClr val="bg1"/>
                    </a:solidFill>
                  </a:rPr>
                  <a:t>Eliminates role of competitiveness</a:t>
                </a:r>
                <a:br>
                  <a:rPr lang="en-US" dirty="0">
                    <a:solidFill>
                      <a:schemeClr val="bg1"/>
                    </a:solidFill>
                  </a:rPr>
                </a:br>
                <a:endParaRPr lang="en-US" u="sng" dirty="0">
                  <a:solidFill>
                    <a:schemeClr val="bg1"/>
                  </a:solidFill>
                </a:endParaRPr>
              </a:p>
              <a:p>
                <a:pPr marL="109728" indent="0">
                  <a:buNone/>
                </a:pPr>
                <a:r>
                  <a:rPr lang="en-US" dirty="0">
                    <a:solidFill>
                      <a:schemeClr val="bg1"/>
                    </a:solidFill>
                  </a:rPr>
                  <a:t>Remove overconfidence by setting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chemeClr val="bg1"/>
                        </a:solidFill>
                        <a:latin typeface="Cambria Math"/>
                      </a:rPr>
                      <m:t>𝑝</m:t>
                    </m:r>
                    <m:r>
                      <a:rPr lang="en-US" i="1" baseline="-25000" dirty="0" smtClean="0">
                        <a:solidFill>
                          <a:schemeClr val="bg1"/>
                        </a:solidFill>
                        <a:latin typeface="Cambria Math"/>
                      </a:rPr>
                      <m:t> </m:t>
                    </m:r>
                    <m:r>
                      <a:rPr lang="en-US" i="1" dirty="0" smtClean="0">
                        <a:solidFill>
                          <a:schemeClr val="bg1"/>
                        </a:solidFill>
                        <a:latin typeface="Cambria Math"/>
                      </a:rPr>
                      <m:t>=</m:t>
                    </m:r>
                    <m:r>
                      <a:rPr lang="en-US" i="1" dirty="0">
                        <a:solidFill>
                          <a:schemeClr val="bg1"/>
                        </a:solidFill>
                        <a:latin typeface="Cambria Math"/>
                      </a:rPr>
                      <m:t>𝑝</m:t>
                    </m:r>
                    <m:r>
                      <a:rPr lang="en-US" i="1" baseline="-25000" dirty="0">
                        <a:solidFill>
                          <a:schemeClr val="bg1"/>
                        </a:solidFill>
                        <a:latin typeface="Cambria Math"/>
                      </a:rPr>
                      <m:t>𝑜𝑏𝑗</m:t>
                    </m:r>
                  </m:oMath>
                </a14:m>
                <a:endParaRPr lang="en-US" baseline="-25000" dirty="0">
                  <a:solidFill>
                    <a:schemeClr val="bg1"/>
                  </a:solidFill>
                </a:endParaRPr>
              </a:p>
              <a:p>
                <a:pPr marL="109728" indent="0">
                  <a:buNone/>
                </a:pPr>
                <a:r>
                  <a:rPr lang="en-US" baseline="-25000" dirty="0">
                    <a:solidFill>
                      <a:schemeClr val="bg1"/>
                    </a:solidFill>
                  </a:rPr>
                  <a:t>	K</a:t>
                </a:r>
                <a:endParaRPr lang="en-US" dirty="0">
                  <a:solidFill>
                    <a:schemeClr val="bg1"/>
                  </a:solidFill>
                </a:endParaRPr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1484784"/>
                <a:ext cx="8280920" cy="5256584"/>
              </a:xfrm>
              <a:blipFill>
                <a:blip r:embed="rId3"/>
                <a:stretch>
                  <a:fillRect t="-26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3335176"/>
              </p:ext>
            </p:extLst>
          </p:nvPr>
        </p:nvGraphicFramePr>
        <p:xfrm>
          <a:off x="1259632" y="1844824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Piece 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Tournament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0.5x</a:t>
                      </a:r>
                      <a:r>
                        <a:rPr lang="nl-NL" baseline="0" dirty="0"/>
                        <a:t> for sure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2x with probability p</a:t>
                      </a:r>
                      <a:r>
                        <a:rPr lang="nl-NL" baseline="-25000" dirty="0"/>
                        <a:t>subj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698417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066800"/>
          </a:xfrm>
        </p:spPr>
        <p:txBody>
          <a:bodyPr/>
          <a:lstStyle/>
          <a:p>
            <a:r>
              <a:rPr lang="en-US" dirty="0"/>
              <a:t>Experimental Design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1484784"/>
                <a:ext cx="8280920" cy="5256584"/>
              </a:xfrm>
            </p:spPr>
            <p:txBody>
              <a:bodyPr>
                <a:normAutofit fontScale="92500" lnSpcReduction="20000"/>
              </a:bodyPr>
              <a:lstStyle/>
              <a:p>
                <a:pPr marL="624078" indent="-514350">
                  <a:buFont typeface="+mj-lt"/>
                  <a:buAutoNum type="arabicPeriod"/>
                </a:pPr>
                <a:r>
                  <a:rPr lang="en-US" dirty="0"/>
                  <a:t>Replicate tournament entry choice:</a:t>
                </a:r>
              </a:p>
              <a:p>
                <a:endParaRPr lang="en-US" dirty="0"/>
              </a:p>
              <a:p>
                <a:endParaRPr lang="en-US" sz="3500" dirty="0"/>
              </a:p>
              <a:p>
                <a:pPr lvl="1"/>
                <a:r>
                  <a:rPr lang="en-US" dirty="0"/>
                  <a:t>Risk preferences (curvature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</a:rPr>
                      <m:t>𝑢</m:t>
                    </m:r>
                  </m:oMath>
                </a14:m>
                <a:r>
                  <a:rPr lang="en-US" dirty="0"/>
                  <a:t>)</a:t>
                </a:r>
              </a:p>
              <a:p>
                <a:pPr lvl="1"/>
                <a:r>
                  <a:rPr lang="en-US" dirty="0"/>
                  <a:t>Confidence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𝑠𝑢𝑏𝑗</m:t>
                        </m:r>
                      </m:sub>
                    </m:sSub>
                  </m:oMath>
                </a14:m>
                <a:r>
                  <a:rPr lang="en-US" dirty="0"/>
                  <a:t>) </a:t>
                </a:r>
              </a:p>
              <a:p>
                <a:pPr lvl="1"/>
                <a:r>
                  <a:rPr lang="en-US" dirty="0"/>
                  <a:t>Competitiveness (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</a:rPr>
                      <m:t>𝑢</m:t>
                    </m:r>
                    <m:r>
                      <a:rPr lang="en-US" i="1" dirty="0" smtClean="0">
                        <a:latin typeface="Cambria Math"/>
                      </a:rPr>
                      <m:t>=</m:t>
                    </m:r>
                    <m:r>
                      <a:rPr lang="en-US" i="1" dirty="0" smtClean="0">
                        <a:latin typeface="Cambria Math"/>
                      </a:rPr>
                      <m:t>𝑢</m:t>
                    </m:r>
                    <m:r>
                      <a:rPr lang="en-US" i="1" dirty="0" smtClean="0">
                        <a:latin typeface="Cambria Math"/>
                      </a:rPr>
                      <m:t>(…,</m:t>
                    </m:r>
                    <m:r>
                      <a:rPr lang="en-US" i="1" dirty="0" smtClean="0">
                        <a:latin typeface="Cambria Math"/>
                      </a:rPr>
                      <m:t>𝑇</m:t>
                    </m:r>
                    <m:r>
                      <a:rPr lang="en-US" i="1" dirty="0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dirty="0"/>
                  <a:t>)</a:t>
                </a:r>
              </a:p>
              <a:p>
                <a:pPr marL="411480" lvl="1" indent="0">
                  <a:buNone/>
                </a:pPr>
                <a:br>
                  <a:rPr lang="en-US" dirty="0"/>
                </a:br>
                <a:endParaRPr lang="en-US" dirty="0"/>
              </a:p>
              <a:p>
                <a:pPr marL="109728" indent="0">
                  <a:buNone/>
                </a:pPr>
                <a:r>
                  <a:rPr lang="en-US" dirty="0">
                    <a:solidFill>
                      <a:schemeClr val="bg1"/>
                    </a:solidFill>
                  </a:rPr>
                  <a:t>Then people make a second choice between:</a:t>
                </a:r>
              </a:p>
              <a:p>
                <a:pPr marL="109728" indent="0">
                  <a:buNone/>
                </a:pPr>
                <a:endParaRPr lang="en-US" dirty="0">
                  <a:solidFill>
                    <a:schemeClr val="bg1"/>
                  </a:solidFill>
                </a:endParaRPr>
              </a:p>
              <a:p>
                <a:pPr marL="411480" lvl="1" indent="0">
                  <a:buNone/>
                </a:pPr>
                <a:endParaRPr lang="en-US" sz="500" dirty="0">
                  <a:solidFill>
                    <a:schemeClr val="bg1"/>
                  </a:solidFill>
                </a:endParaRPr>
              </a:p>
              <a:p>
                <a:pPr marL="411480" lvl="1" indent="0">
                  <a:buNone/>
                </a:pPr>
                <a:r>
                  <a:rPr lang="en-US" dirty="0">
                    <a:solidFill>
                      <a:schemeClr val="bg1"/>
                    </a:solidFill>
                  </a:rPr>
                  <a:t>Eliminates role of competitiveness</a:t>
                </a:r>
                <a:br>
                  <a:rPr lang="en-US" dirty="0">
                    <a:solidFill>
                      <a:schemeClr val="bg1"/>
                    </a:solidFill>
                  </a:rPr>
                </a:br>
                <a:endParaRPr lang="en-US" u="sng" dirty="0">
                  <a:solidFill>
                    <a:schemeClr val="bg1"/>
                  </a:solidFill>
                </a:endParaRPr>
              </a:p>
              <a:p>
                <a:pPr marL="109728" indent="0">
                  <a:buNone/>
                </a:pPr>
                <a:r>
                  <a:rPr lang="en-US" dirty="0">
                    <a:solidFill>
                      <a:schemeClr val="bg1"/>
                    </a:solidFill>
                  </a:rPr>
                  <a:t>Remove overconfidence by setting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chemeClr val="bg1"/>
                        </a:solidFill>
                        <a:latin typeface="Cambria Math"/>
                      </a:rPr>
                      <m:t>𝑝</m:t>
                    </m:r>
                    <m:r>
                      <a:rPr lang="en-US" i="1" baseline="-25000" dirty="0" smtClean="0">
                        <a:solidFill>
                          <a:schemeClr val="bg1"/>
                        </a:solidFill>
                        <a:latin typeface="Cambria Math"/>
                      </a:rPr>
                      <m:t> </m:t>
                    </m:r>
                    <m:r>
                      <a:rPr lang="en-US" i="1" dirty="0" smtClean="0">
                        <a:solidFill>
                          <a:schemeClr val="bg1"/>
                        </a:solidFill>
                        <a:latin typeface="Cambria Math"/>
                      </a:rPr>
                      <m:t>=</m:t>
                    </m:r>
                    <m:r>
                      <a:rPr lang="en-US" i="1" dirty="0">
                        <a:solidFill>
                          <a:schemeClr val="bg1"/>
                        </a:solidFill>
                        <a:latin typeface="Cambria Math"/>
                      </a:rPr>
                      <m:t>𝑝</m:t>
                    </m:r>
                    <m:r>
                      <a:rPr lang="en-US" i="1" baseline="-25000" dirty="0">
                        <a:solidFill>
                          <a:schemeClr val="bg1"/>
                        </a:solidFill>
                        <a:latin typeface="Cambria Math"/>
                      </a:rPr>
                      <m:t>𝑜𝑏𝑗</m:t>
                    </m:r>
                  </m:oMath>
                </a14:m>
                <a:endParaRPr lang="en-US" baseline="-25000" dirty="0">
                  <a:solidFill>
                    <a:schemeClr val="bg1"/>
                  </a:solidFill>
                </a:endParaRPr>
              </a:p>
              <a:p>
                <a:pPr marL="109728" indent="0">
                  <a:buNone/>
                </a:pPr>
                <a:r>
                  <a:rPr lang="en-US" baseline="-25000" dirty="0">
                    <a:solidFill>
                      <a:schemeClr val="bg1"/>
                    </a:solidFill>
                  </a:rPr>
                  <a:t>	K</a:t>
                </a:r>
                <a:endParaRPr lang="en-US" dirty="0">
                  <a:solidFill>
                    <a:schemeClr val="bg1"/>
                  </a:solidFill>
                </a:endParaRPr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1484784"/>
                <a:ext cx="8280920" cy="5256584"/>
              </a:xfrm>
              <a:blipFill>
                <a:blip r:embed="rId3"/>
                <a:stretch>
                  <a:fillRect t="-26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5354960"/>
              </p:ext>
            </p:extLst>
          </p:nvPr>
        </p:nvGraphicFramePr>
        <p:xfrm>
          <a:off x="1259632" y="1844824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Piece 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Tournament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0.5x</a:t>
                      </a:r>
                      <a:r>
                        <a:rPr lang="nl-NL" baseline="0" dirty="0"/>
                        <a:t> for sure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2x with probability p</a:t>
                      </a:r>
                      <a:r>
                        <a:rPr lang="nl-NL" baseline="-25000" dirty="0"/>
                        <a:t>subj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758854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066800"/>
          </a:xfrm>
        </p:spPr>
        <p:txBody>
          <a:bodyPr/>
          <a:lstStyle/>
          <a:p>
            <a:r>
              <a:rPr lang="en-US" dirty="0"/>
              <a:t>Experimental Design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1484784"/>
                <a:ext cx="8280920" cy="5256584"/>
              </a:xfrm>
            </p:spPr>
            <p:txBody>
              <a:bodyPr>
                <a:normAutofit fontScale="92500" lnSpcReduction="20000"/>
              </a:bodyPr>
              <a:lstStyle/>
              <a:p>
                <a:pPr marL="624078" indent="-514350">
                  <a:buFont typeface="+mj-lt"/>
                  <a:buAutoNum type="arabicPeriod"/>
                </a:pPr>
                <a:r>
                  <a:rPr lang="en-US" dirty="0"/>
                  <a:t>Replicate tournament entry choice:</a:t>
                </a:r>
              </a:p>
              <a:p>
                <a:endParaRPr lang="en-US" dirty="0"/>
              </a:p>
              <a:p>
                <a:endParaRPr lang="en-US" sz="3500" dirty="0"/>
              </a:p>
              <a:p>
                <a:pPr lvl="1"/>
                <a:r>
                  <a:rPr lang="en-US" dirty="0"/>
                  <a:t>Risk preferences (curvature of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/>
                      </a:rPr>
                      <m:t>𝑢</m:t>
                    </m:r>
                  </m:oMath>
                </a14:m>
                <a:r>
                  <a:rPr lang="en-US" dirty="0"/>
                  <a:t>)</a:t>
                </a:r>
              </a:p>
              <a:p>
                <a:pPr lvl="1"/>
                <a:r>
                  <a:rPr lang="en-US" dirty="0"/>
                  <a:t>Confidence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𝑠𝑢𝑏𝑗</m:t>
                        </m:r>
                      </m:sub>
                    </m:sSub>
                  </m:oMath>
                </a14:m>
                <a:r>
                  <a:rPr lang="en-US" dirty="0"/>
                  <a:t>) </a:t>
                </a:r>
              </a:p>
              <a:p>
                <a:pPr lvl="1"/>
                <a:r>
                  <a:rPr lang="en-US" dirty="0"/>
                  <a:t>Competitiveness (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/>
                      </a:rPr>
                      <m:t>𝑢</m:t>
                    </m:r>
                    <m:r>
                      <a:rPr lang="en-US" i="1" dirty="0">
                        <a:latin typeface="Cambria Math"/>
                      </a:rPr>
                      <m:t>=</m:t>
                    </m:r>
                    <m:r>
                      <a:rPr lang="en-US" i="1" dirty="0">
                        <a:latin typeface="Cambria Math"/>
                      </a:rPr>
                      <m:t>𝑢</m:t>
                    </m:r>
                    <m:r>
                      <a:rPr lang="en-US" i="1" dirty="0">
                        <a:latin typeface="Cambria Math"/>
                      </a:rPr>
                      <m:t>(…,</m:t>
                    </m:r>
                    <m:r>
                      <a:rPr lang="en-US" i="1" dirty="0">
                        <a:latin typeface="Cambria Math"/>
                      </a:rPr>
                      <m:t>𝑇</m:t>
                    </m:r>
                    <m:r>
                      <a:rPr lang="en-US" i="1" dirty="0">
                        <a:latin typeface="Cambria Math"/>
                      </a:rPr>
                      <m:t>)</m:t>
                    </m:r>
                  </m:oMath>
                </a14:m>
                <a:r>
                  <a:rPr lang="en-US" dirty="0"/>
                  <a:t>)</a:t>
                </a:r>
              </a:p>
              <a:p>
                <a:pPr lvl="1"/>
                <a:endParaRPr lang="en-US" dirty="0"/>
              </a:p>
              <a:p>
                <a:pPr marL="624078" indent="-514350">
                  <a:buFont typeface="+mj-lt"/>
                  <a:buAutoNum type="arabicPeriod" startAt="2"/>
                </a:pPr>
                <a:r>
                  <a:rPr lang="en-US" dirty="0"/>
                  <a:t>Add the following control treatment</a:t>
                </a:r>
              </a:p>
              <a:p>
                <a:pPr marL="624078" indent="-514350">
                  <a:buFont typeface="+mj-lt"/>
                  <a:buAutoNum type="arabicPeriod" startAt="2"/>
                </a:pPr>
                <a:endParaRPr lang="en-US" dirty="0"/>
              </a:p>
              <a:p>
                <a:pPr marL="624078" indent="-514350">
                  <a:buFont typeface="+mj-lt"/>
                  <a:buAutoNum type="arabicPeriod" startAt="2"/>
                </a:pPr>
                <a:endParaRPr lang="en-US" dirty="0"/>
              </a:p>
              <a:p>
                <a:pPr lvl="1"/>
                <a:endParaRPr lang="en-US" sz="500" dirty="0"/>
              </a:p>
              <a:p>
                <a:pPr lvl="1"/>
                <a:r>
                  <a:rPr lang="en-US" dirty="0"/>
                  <a:t>Eliminates role of competitiveness</a:t>
                </a:r>
              </a:p>
              <a:p>
                <a:pPr lvl="1"/>
                <a:r>
                  <a:rPr lang="en-US" dirty="0"/>
                  <a:t>But keeps the riskiness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𝑠𝑢𝑏𝑗</m:t>
                        </m:r>
                      </m:sub>
                    </m:sSub>
                  </m:oMath>
                </a14:m>
                <a:r>
                  <a:rPr lang="en-US" dirty="0"/>
                  <a:t> constant</a:t>
                </a:r>
              </a:p>
              <a:p>
                <a:pPr lvl="2"/>
                <a:r>
                  <a:rPr lang="en-US" dirty="0"/>
                  <a:t>Main challenge in designing experiment!</a:t>
                </a:r>
              </a:p>
              <a:p>
                <a:pPr marL="109728" indent="0">
                  <a:buNone/>
                </a:pPr>
                <a:r>
                  <a:rPr lang="en-US" baseline="-25000" dirty="0"/>
                  <a:t>	</a:t>
                </a:r>
                <a:r>
                  <a:rPr lang="en-US" baseline="-25000" dirty="0">
                    <a:solidFill>
                      <a:schemeClr val="bg1"/>
                    </a:solidFill>
                  </a:rPr>
                  <a:t>K</a:t>
                </a:r>
                <a:endParaRPr lang="en-US" dirty="0">
                  <a:solidFill>
                    <a:schemeClr val="bg1"/>
                  </a:solidFill>
                </a:endParaRPr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1484784"/>
                <a:ext cx="8280920" cy="5256584"/>
              </a:xfrm>
              <a:blipFill>
                <a:blip r:embed="rId3"/>
                <a:stretch>
                  <a:fillRect t="-26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1072990"/>
              </p:ext>
            </p:extLst>
          </p:nvPr>
        </p:nvGraphicFramePr>
        <p:xfrm>
          <a:off x="1259632" y="1844824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Piece 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Tournament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0.5x</a:t>
                      </a:r>
                      <a:r>
                        <a:rPr lang="nl-NL" baseline="0" dirty="0"/>
                        <a:t> for sure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2x with probability p</a:t>
                      </a:r>
                      <a:r>
                        <a:rPr lang="nl-NL" baseline="-25000" dirty="0"/>
                        <a:t>subj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8471388"/>
              </p:ext>
            </p:extLst>
          </p:nvPr>
        </p:nvGraphicFramePr>
        <p:xfrm>
          <a:off x="1259632" y="4293096"/>
          <a:ext cx="6096000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Certain</a:t>
                      </a:r>
                      <a:r>
                        <a:rPr lang="nl-NL" baseline="0" dirty="0"/>
                        <a:t> Outcome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Lottery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0.5x</a:t>
                      </a:r>
                      <a:r>
                        <a:rPr lang="nl-NL" baseline="0" dirty="0"/>
                        <a:t> for sure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2x with probability p</a:t>
                      </a:r>
                      <a:r>
                        <a:rPr lang="nl-NL" baseline="-25000" dirty="0"/>
                        <a:t>subj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8920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Experimental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indent="-514350">
              <a:buFont typeface="+mj-lt"/>
              <a:buAutoNum type="arabicPeriod"/>
            </a:pPr>
            <a:r>
              <a:rPr lang="en-US" b="1" dirty="0"/>
              <a:t>Tournament vs piece rate choice</a:t>
            </a:r>
            <a:br>
              <a:rPr lang="en-US" dirty="0"/>
            </a:br>
            <a:endParaRPr lang="en-US" dirty="0"/>
          </a:p>
          <a:p>
            <a:pPr marL="624078" indent="-514350">
              <a:buFont typeface="+mj-lt"/>
              <a:buAutoNum type="arabicPeriod"/>
            </a:pPr>
            <a:r>
              <a:rPr lang="en-US" dirty="0"/>
              <a:t>Choice that eliminates role of competitiveness</a:t>
            </a:r>
          </a:p>
          <a:p>
            <a:pPr marL="624078" indent="-514350">
              <a:buFont typeface="+mj-lt"/>
              <a:buAutoNum type="arabicPeriod"/>
            </a:pPr>
            <a:endParaRPr lang="en-US" dirty="0"/>
          </a:p>
          <a:p>
            <a:r>
              <a:rPr lang="en-US" dirty="0"/>
              <a:t>Within-subject design</a:t>
            </a:r>
          </a:p>
          <a:p>
            <a:pPr lvl="1"/>
            <a:r>
              <a:rPr lang="en-US" dirty="0"/>
              <a:t>Each participant makes both choices (same order)</a:t>
            </a:r>
          </a:p>
          <a:p>
            <a:pPr marL="624078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81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Niederle</a:t>
            </a:r>
            <a:r>
              <a:rPr lang="en-US" dirty="0"/>
              <a:t> &amp; </a:t>
            </a:r>
            <a:r>
              <a:rPr lang="en-US" dirty="0" err="1"/>
              <a:t>Vesterlund</a:t>
            </a:r>
            <a:r>
              <a:rPr lang="en-US" dirty="0"/>
              <a:t>, 2007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Participants had to add 5 2-digit numbers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Participants had to choose between:</a:t>
            </a:r>
          </a:p>
          <a:p>
            <a:pPr lvl="1"/>
            <a:r>
              <a:rPr lang="en-US" dirty="0"/>
              <a:t>Piece rate, 50 cents per correct answer</a:t>
            </a:r>
          </a:p>
          <a:p>
            <a:pPr lvl="1"/>
            <a:r>
              <a:rPr lang="en-US" dirty="0"/>
              <a:t>Tournament, 2 $ per correct answer if best performer within a group of 4, zero otherwise</a:t>
            </a:r>
          </a:p>
          <a:p>
            <a:r>
              <a:rPr lang="en-US" dirty="0"/>
              <a:t>Finding: </a:t>
            </a:r>
            <a:r>
              <a:rPr lang="en-US" u="sng" dirty="0"/>
              <a:t>women far less likely to choose tournament</a:t>
            </a:r>
          </a:p>
          <a:p>
            <a:pPr lvl="1"/>
            <a:r>
              <a:rPr lang="en-US" dirty="0"/>
              <a:t>Despite similar scores on the task</a:t>
            </a:r>
          </a:p>
          <a:p>
            <a:r>
              <a:rPr lang="en-US" dirty="0"/>
              <a:t>Evidence that women less willing to compete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780928"/>
            <a:ext cx="629920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4566156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1: Replicate </a:t>
            </a:r>
            <a:r>
              <a:rPr lang="en-US" dirty="0" err="1"/>
              <a:t>Niederle</a:t>
            </a:r>
            <a:r>
              <a:rPr lang="en-US" dirty="0"/>
              <a:t> &amp; </a:t>
            </a:r>
            <a:r>
              <a:rPr lang="en-US" dirty="0" err="1"/>
              <a:t>Vesterlund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Participants had to add 5 2-digit numbers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Stage 1: piece rate, 50 cents per correct answer</a:t>
            </a:r>
          </a:p>
          <a:p>
            <a:r>
              <a:rPr lang="en-US" dirty="0"/>
              <a:t>Stage 2: tournament, 2 euros per correct answer if best performer in group of 4</a:t>
            </a:r>
          </a:p>
          <a:p>
            <a:r>
              <a:rPr lang="en-US" b="1" u="sng" dirty="0"/>
              <a:t>Stage 3</a:t>
            </a:r>
            <a:r>
              <a:rPr lang="en-US" dirty="0"/>
              <a:t>: choose between piece rate and tournament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780928"/>
            <a:ext cx="629920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791464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Experimental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indent="-514350">
              <a:buFont typeface="+mj-lt"/>
              <a:buAutoNum type="arabicPeriod"/>
            </a:pPr>
            <a:r>
              <a:rPr lang="en-US" dirty="0"/>
              <a:t>Tournament vs piece rate choice</a:t>
            </a:r>
            <a:br>
              <a:rPr lang="en-US" dirty="0"/>
            </a:br>
            <a:endParaRPr lang="en-US" dirty="0"/>
          </a:p>
          <a:p>
            <a:pPr marL="624078" indent="-514350">
              <a:buFont typeface="+mj-lt"/>
              <a:buAutoNum type="arabicPeriod"/>
            </a:pPr>
            <a:r>
              <a:rPr lang="en-US" b="1" dirty="0"/>
              <a:t>Choice that eliminates role of competitiveness</a:t>
            </a:r>
          </a:p>
          <a:p>
            <a:pPr marL="624078" indent="-514350">
              <a:buFont typeface="+mj-lt"/>
              <a:buAutoNum type="arabicPeriod"/>
            </a:pPr>
            <a:endParaRPr lang="en-US" dirty="0"/>
          </a:p>
          <a:p>
            <a:r>
              <a:rPr lang="en-US" dirty="0"/>
              <a:t>Within-subject design</a:t>
            </a:r>
          </a:p>
          <a:p>
            <a:pPr lvl="1"/>
            <a:r>
              <a:rPr lang="en-US" dirty="0"/>
              <a:t>Each participant makes both choices (same order)</a:t>
            </a:r>
          </a:p>
          <a:p>
            <a:pPr marL="624078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41816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2: Eliminating competitiveness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Goal is to elicit the following: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Three Steps: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/>
              <a:t>Obtain x (ability): performance in the task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/>
              <a:t>Obtain </a:t>
            </a:r>
            <a:r>
              <a:rPr lang="en-US" dirty="0" err="1"/>
              <a:t>p</a:t>
            </a:r>
            <a:r>
              <a:rPr lang="en-US" baseline="-25000" dirty="0" err="1"/>
              <a:t>subj</a:t>
            </a:r>
            <a:r>
              <a:rPr lang="en-US" dirty="0"/>
              <a:t>: belief elicitation task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/>
              <a:t>Elicit choice</a:t>
            </a:r>
          </a:p>
          <a:p>
            <a:pPr marL="633222" indent="-514350">
              <a:buFont typeface="+mj-lt"/>
              <a:buAutoNum type="arabicPeriod"/>
            </a:pP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1609117"/>
              </p:ext>
            </p:extLst>
          </p:nvPr>
        </p:nvGraphicFramePr>
        <p:xfrm>
          <a:off x="971600" y="2852936"/>
          <a:ext cx="6096000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Certain</a:t>
                      </a:r>
                      <a:r>
                        <a:rPr lang="nl-NL" baseline="0" dirty="0"/>
                        <a:t> Outcome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Lottery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0.5x</a:t>
                      </a:r>
                      <a:r>
                        <a:rPr lang="nl-NL" baseline="0" dirty="0"/>
                        <a:t> for sure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2x with probability p</a:t>
                      </a:r>
                      <a:r>
                        <a:rPr lang="nl-NL" baseline="-25000" dirty="0"/>
                        <a:t>subj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5543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2: Eliciting choice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70090" y="2532888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For analysis, I only use the row with p=p</a:t>
            </a:r>
            <a:r>
              <a:rPr lang="nl-NL" baseline="-25000" dirty="0"/>
              <a:t>subj</a:t>
            </a:r>
          </a:p>
          <a:p>
            <a:r>
              <a:rPr lang="nl-NL" dirty="0"/>
              <a:t>Nevertheless, having multiple rows helpful:</a:t>
            </a:r>
          </a:p>
          <a:p>
            <a:pPr lvl="1"/>
            <a:r>
              <a:rPr lang="nl-NL" dirty="0"/>
              <a:t>Experimental reasons</a:t>
            </a:r>
          </a:p>
          <a:p>
            <a:pPr lvl="1"/>
            <a:r>
              <a:rPr lang="nl-NL" dirty="0"/>
              <a:t>Richer data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6561406"/>
              </p:ext>
            </p:extLst>
          </p:nvPr>
        </p:nvGraphicFramePr>
        <p:xfrm>
          <a:off x="470090" y="2060848"/>
          <a:ext cx="8229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Choice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Choice</a:t>
                      </a:r>
                      <a:r>
                        <a:rPr lang="nl-NL" baseline="0" dirty="0"/>
                        <a:t> B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0.5x</a:t>
                      </a:r>
                      <a:r>
                        <a:rPr lang="nl-NL" baseline="0" dirty="0"/>
                        <a:t> Euro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2x Euro with p=1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/>
                        <a:t>0.5x</a:t>
                      </a:r>
                      <a:r>
                        <a:rPr lang="nl-NL" baseline="0" dirty="0"/>
                        <a:t> Euro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2x Euro with p=0.95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/>
                        <a:t>0.5x</a:t>
                      </a:r>
                      <a:r>
                        <a:rPr lang="nl-NL" baseline="0" dirty="0"/>
                        <a:t> Euro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2x Euro with p=0.90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/>
                        <a:t>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...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0.5x</a:t>
                      </a:r>
                      <a:r>
                        <a:rPr lang="nl-NL" baseline="0" dirty="0"/>
                        <a:t> Euro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2x Euro with p=0.05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608829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Identification Strategy Summary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09600" y="24018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762000" y="25542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each participant, I compare two choices: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Competitiveness prediction:</a:t>
            </a:r>
          </a:p>
          <a:p>
            <a:pPr lvl="1"/>
            <a:r>
              <a:rPr lang="en-US" dirty="0"/>
              <a:t>Gender gap in 1</a:t>
            </a:r>
          </a:p>
          <a:p>
            <a:pPr lvl="1"/>
            <a:r>
              <a:rPr lang="en-US" dirty="0"/>
              <a:t>Smaller gender gap in 2 relative to 1</a:t>
            </a:r>
          </a:p>
        </p:txBody>
      </p:sp>
      <p:graphicFrame>
        <p:nvGraphicFramePr>
          <p:cNvPr id="11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47154890"/>
              </p:ext>
            </p:extLst>
          </p:nvPr>
        </p:nvGraphicFramePr>
        <p:xfrm>
          <a:off x="862200" y="2782182"/>
          <a:ext cx="7419600" cy="17821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8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162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94066">
                <a:tc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nl-NL" dirty="0"/>
                        <a:t>Choice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Mechanisms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4066">
                <a:tc>
                  <a:txBody>
                    <a:bodyPr/>
                    <a:lstStyle/>
                    <a:p>
                      <a:pPr algn="ctr"/>
                      <a:r>
                        <a:rPr lang="nl-NL" i="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i="0" dirty="0"/>
                        <a:t>0.5x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i="0" dirty="0"/>
                        <a:t>2x with prob</a:t>
                      </a:r>
                      <a:r>
                        <a:rPr lang="nl-NL" i="0" baseline="0" dirty="0"/>
                        <a:t> </a:t>
                      </a:r>
                      <a:r>
                        <a:rPr lang="nl-NL" b="1" i="0" baseline="0" dirty="0"/>
                        <a:t>p</a:t>
                      </a:r>
                      <a:r>
                        <a:rPr lang="nl-NL" b="1" i="0" baseline="-25000" dirty="0"/>
                        <a:t>subj</a:t>
                      </a:r>
                      <a:endParaRPr lang="nl-NL" b="1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i="0" dirty="0"/>
                        <a:t>PR</a:t>
                      </a:r>
                      <a:r>
                        <a:rPr lang="nl-NL" i="0" baseline="0" dirty="0"/>
                        <a:t> </a:t>
                      </a:r>
                      <a:r>
                        <a:rPr lang="nl-NL" i="0" dirty="0"/>
                        <a:t>vs Tournament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i="0" dirty="0"/>
                        <a:t>Risk, Conf, Comp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4066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0.5x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2x with prob</a:t>
                      </a:r>
                      <a:r>
                        <a:rPr lang="nl-NL" baseline="0" dirty="0"/>
                        <a:t> </a:t>
                      </a:r>
                      <a:r>
                        <a:rPr lang="nl-NL" b="1" baseline="0" dirty="0"/>
                        <a:t>p</a:t>
                      </a:r>
                      <a:r>
                        <a:rPr lang="nl-NL" b="1" baseline="-25000" dirty="0"/>
                        <a:t>subj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Certain vs Lottery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/>
                        <a:t>Risk, Conf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265752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considerations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140 participants (70 men, 70 women)</a:t>
            </a:r>
          </a:p>
          <a:p>
            <a:r>
              <a:rPr lang="en-US" dirty="0"/>
              <a:t>Run in Berlin</a:t>
            </a:r>
          </a:p>
          <a:p>
            <a:r>
              <a:rPr lang="en-US" dirty="0"/>
              <a:t>End of experiment:</a:t>
            </a:r>
          </a:p>
          <a:p>
            <a:pPr lvl="1"/>
            <a:r>
              <a:rPr lang="en-US" dirty="0"/>
              <a:t>One stage randomly chosen for payment</a:t>
            </a:r>
          </a:p>
          <a:p>
            <a:pPr lvl="1"/>
            <a:r>
              <a:rPr lang="en-US" dirty="0"/>
              <a:t>Feedback only on this stage</a:t>
            </a:r>
          </a:p>
          <a:p>
            <a:pPr lvl="1"/>
            <a:r>
              <a:rPr lang="en-US" dirty="0"/>
              <a:t>Followed by questionnaire (gender, risk </a:t>
            </a:r>
            <a:r>
              <a:rPr lang="en-US" dirty="0" err="1"/>
              <a:t>prefs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2079288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Preliminaries: performance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13600" y="5157192"/>
            <a:ext cx="7992888" cy="17389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5760" indent="-256032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</a:pPr>
            <a:endParaRPr lang="nl-NL" sz="2800" dirty="0"/>
          </a:p>
          <a:p>
            <a:pPr marL="365760" indent="-256032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</a:pPr>
            <a:r>
              <a:rPr lang="nl-NL" sz="2800" dirty="0"/>
              <a:t>No gender differences in performance</a:t>
            </a:r>
          </a:p>
          <a:p>
            <a:pPr marL="365760" indent="-256032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</a:pPr>
            <a:r>
              <a:rPr lang="nl-NL" sz="2800" dirty="0"/>
              <a:t>Replicates Niederle/Vesterlund (and others)</a:t>
            </a:r>
          </a:p>
          <a:p>
            <a:endParaRPr lang="nl-NL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8455144"/>
              </p:ext>
            </p:extLst>
          </p:nvPr>
        </p:nvGraphicFramePr>
        <p:xfrm>
          <a:off x="899592" y="1988840"/>
          <a:ext cx="7201420" cy="36118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3320971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Preliminaries: confidence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13600" y="5157192"/>
            <a:ext cx="7992888" cy="17389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5760" indent="-256032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</a:pPr>
            <a:endParaRPr lang="nl-NL" sz="2800" dirty="0"/>
          </a:p>
          <a:p>
            <a:pPr marL="365760" indent="-256032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</a:pPr>
            <a:r>
              <a:rPr lang="nl-NL" sz="2800" dirty="0"/>
              <a:t>Men are more (over)confident (p=.007, t-test)</a:t>
            </a:r>
          </a:p>
          <a:p>
            <a:pPr marL="365760" indent="-256032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</a:pPr>
            <a:r>
              <a:rPr lang="nl-NL" sz="2800" dirty="0"/>
              <a:t>Replicates Niederle/Vesterlund (and others)</a:t>
            </a:r>
          </a:p>
          <a:p>
            <a:endParaRPr lang="nl-NL" dirty="0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92928290"/>
              </p:ext>
            </p:extLst>
          </p:nvPr>
        </p:nvGraphicFramePr>
        <p:xfrm>
          <a:off x="900000" y="1990800"/>
          <a:ext cx="7200392" cy="3670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4984758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Preliminaries: risk preferences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13600" y="5157192"/>
            <a:ext cx="7992888" cy="12695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5760" indent="-256032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</a:pPr>
            <a:endParaRPr lang="nl-NL" sz="2800" dirty="0"/>
          </a:p>
          <a:p>
            <a:pPr marL="365760" indent="-256032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</a:pPr>
            <a:r>
              <a:rPr lang="nl-NL" sz="2800" dirty="0"/>
              <a:t>Men are more risk-taking (p&lt;.001, t-test)</a:t>
            </a:r>
          </a:p>
          <a:p>
            <a:endParaRPr lang="nl-NL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20394333"/>
              </p:ext>
            </p:extLst>
          </p:nvPr>
        </p:nvGraphicFramePr>
        <p:xfrm>
          <a:off x="900001" y="1990800"/>
          <a:ext cx="7056376" cy="3670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0545920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results</a:t>
            </a:r>
          </a:p>
        </p:txBody>
      </p:sp>
      <p:sp>
        <p:nvSpPr>
          <p:cNvPr id="6" name="Rectangle 5"/>
          <p:cNvSpPr/>
          <p:nvPr/>
        </p:nvSpPr>
        <p:spPr>
          <a:xfrm>
            <a:off x="2915816" y="1988840"/>
            <a:ext cx="5040560" cy="31683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11499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Niederle</a:t>
            </a:r>
            <a:r>
              <a:rPr lang="en-US" dirty="0"/>
              <a:t> &amp; </a:t>
            </a:r>
            <a:r>
              <a:rPr lang="en-US" dirty="0" err="1"/>
              <a:t>Vesterlund</a:t>
            </a:r>
            <a:r>
              <a:rPr lang="en-US" dirty="0"/>
              <a:t>, 2007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Has been a very influential study</a:t>
            </a:r>
          </a:p>
          <a:p>
            <a:pPr lvl="1"/>
            <a:r>
              <a:rPr lang="en-US" dirty="0"/>
              <a:t>&gt;3500 Citations (google scholar)</a:t>
            </a:r>
          </a:p>
          <a:p>
            <a:pPr lvl="1"/>
            <a:r>
              <a:rPr lang="en-US" dirty="0"/>
              <a:t>“Most influential experimental study” since 2000 (Gillen et al., 2019)</a:t>
            </a:r>
          </a:p>
          <a:p>
            <a:r>
              <a:rPr lang="en-US" dirty="0"/>
              <a:t>Main reason: discovery of a new personality trait called </a:t>
            </a:r>
            <a:r>
              <a:rPr lang="en-US" b="1" dirty="0"/>
              <a:t>competitiveness</a:t>
            </a:r>
            <a:endParaRPr lang="en-US" dirty="0"/>
          </a:p>
          <a:p>
            <a:pPr lvl="1"/>
            <a:r>
              <a:rPr lang="en-US" dirty="0"/>
              <a:t>Argued to explain results in lab experiments</a:t>
            </a:r>
          </a:p>
          <a:p>
            <a:pPr lvl="1"/>
            <a:r>
              <a:rPr lang="en-US" dirty="0"/>
              <a:t>Could explain differences in the labor market</a:t>
            </a:r>
          </a:p>
          <a:p>
            <a:pPr lvl="1"/>
            <a:r>
              <a:rPr lang="en-US" dirty="0"/>
              <a:t>New policy implications</a:t>
            </a:r>
          </a:p>
        </p:txBody>
      </p:sp>
    </p:spTree>
    <p:extLst>
      <p:ext uri="{BB962C8B-B14F-4D97-AF65-F5344CB8AC3E}">
        <p14:creationId xmlns:p14="http://schemas.microsoft.com/office/powerpoint/2010/main" val="286887461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5437841"/>
              </p:ext>
            </p:extLst>
          </p:nvPr>
        </p:nvGraphicFramePr>
        <p:xfrm>
          <a:off x="251520" y="2060848"/>
          <a:ext cx="7200800" cy="31951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results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" y="5256000"/>
            <a:ext cx="7992888" cy="12695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5760" indent="-256032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</a:pPr>
            <a:r>
              <a:rPr lang="nl-NL" sz="2800" dirty="0"/>
              <a:t>Men are more likely to compete (p&lt;.0001)</a:t>
            </a:r>
          </a:p>
          <a:p>
            <a:pPr marL="365760" indent="-256032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</a:pPr>
            <a:r>
              <a:rPr lang="nl-NL" sz="2800" dirty="0"/>
              <a:t>Replicates Niederle/Vesterlund (and others)</a:t>
            </a:r>
          </a:p>
          <a:p>
            <a:endParaRPr lang="nl-NL" dirty="0"/>
          </a:p>
        </p:txBody>
      </p:sp>
      <p:sp>
        <p:nvSpPr>
          <p:cNvPr id="6" name="Rectangle 5"/>
          <p:cNvSpPr/>
          <p:nvPr/>
        </p:nvSpPr>
        <p:spPr>
          <a:xfrm>
            <a:off x="3923928" y="2060848"/>
            <a:ext cx="2520280" cy="31951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6505568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results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7504" y="5256584"/>
            <a:ext cx="8856984" cy="12695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5760" indent="-256032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</a:pPr>
            <a:r>
              <a:rPr lang="nl-NL" sz="2800" dirty="0"/>
              <a:t>Choice no longer competitive, yet ≈same results</a:t>
            </a:r>
          </a:p>
          <a:p>
            <a:pPr marL="365760" indent="-256032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</a:pPr>
            <a:r>
              <a:rPr lang="nl-NL" sz="2800" dirty="0"/>
              <a:t>Suggests competitiveness unimportant (!)</a:t>
            </a:r>
          </a:p>
          <a:p>
            <a:endParaRPr lang="nl-NL" dirty="0"/>
          </a:p>
        </p:txBody>
      </p:sp>
      <p:sp>
        <p:nvSpPr>
          <p:cNvPr id="11" name="Rectangle 10"/>
          <p:cNvSpPr/>
          <p:nvPr/>
        </p:nvSpPr>
        <p:spPr>
          <a:xfrm>
            <a:off x="5364088" y="1828180"/>
            <a:ext cx="2232248" cy="3456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18145945"/>
              </p:ext>
            </p:extLst>
          </p:nvPr>
        </p:nvGraphicFramePr>
        <p:xfrm>
          <a:off x="251520" y="2060848"/>
          <a:ext cx="7200800" cy="31951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1377461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Treatment Estimate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Gender gap in T1 (tournament entry): 31.8pp</a:t>
            </a:r>
          </a:p>
          <a:p>
            <a:r>
              <a:rPr lang="en-US" dirty="0"/>
              <a:t>Gender gap in T2 (control treatment): 33.3pp</a:t>
            </a:r>
          </a:p>
          <a:p>
            <a:endParaRPr lang="en-US" dirty="0"/>
          </a:p>
          <a:p>
            <a:r>
              <a:rPr lang="en-US" dirty="0"/>
              <a:t>Competitiveness estimate: -1.5pp (-5%)</a:t>
            </a:r>
          </a:p>
          <a:p>
            <a:pPr lvl="1"/>
            <a:r>
              <a:rPr lang="en-US" dirty="0"/>
              <a:t>Not significantly different from zero (p=0.56)</a:t>
            </a:r>
          </a:p>
          <a:p>
            <a:pPr lvl="1"/>
            <a:r>
              <a:rPr lang="en-US" dirty="0"/>
              <a:t>Significantly different from regression (p=0.020)</a:t>
            </a:r>
          </a:p>
        </p:txBody>
      </p:sp>
    </p:spTree>
    <p:extLst>
      <p:ext uri="{BB962C8B-B14F-4D97-AF65-F5344CB8AC3E}">
        <p14:creationId xmlns:p14="http://schemas.microsoft.com/office/powerpoint/2010/main" val="11327514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Regression Estimate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8291264" cy="4869160"/>
          </a:xfrm>
        </p:spPr>
        <p:txBody>
          <a:bodyPr>
            <a:normAutofit/>
          </a:bodyPr>
          <a:lstStyle/>
          <a:p>
            <a:endParaRPr lang="en-US" sz="3400" dirty="0"/>
          </a:p>
          <a:p>
            <a:endParaRPr lang="en-US" sz="3400" dirty="0"/>
          </a:p>
          <a:p>
            <a:endParaRPr lang="en-US" sz="3400" dirty="0"/>
          </a:p>
          <a:p>
            <a:endParaRPr lang="en-US" sz="3400" dirty="0"/>
          </a:p>
          <a:p>
            <a:endParaRPr lang="en-US" sz="3400" dirty="0"/>
          </a:p>
          <a:p>
            <a:endParaRPr lang="en-US" sz="3400" dirty="0"/>
          </a:p>
          <a:p>
            <a:endParaRPr lang="en-US" sz="3400" dirty="0"/>
          </a:p>
        </p:txBody>
      </p:sp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0" y="454968"/>
            <a:ext cx="1847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6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576" y="1988840"/>
            <a:ext cx="3240359" cy="3514815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4992657" y="4018115"/>
            <a:ext cx="2520280" cy="11848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Downward biased because of measurement error</a:t>
            </a:r>
          </a:p>
        </p:txBody>
      </p:sp>
      <p:cxnSp>
        <p:nvCxnSpPr>
          <p:cNvPr id="11" name="Straight Arrow Connector 10"/>
          <p:cNvCxnSpPr>
            <a:stCxn id="10" idx="1"/>
            <a:endCxn id="12" idx="1"/>
          </p:cNvCxnSpPr>
          <p:nvPr/>
        </p:nvCxnSpPr>
        <p:spPr>
          <a:xfrm flipH="1" flipV="1">
            <a:off x="4488601" y="3759785"/>
            <a:ext cx="504056" cy="8507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ight Brace 11"/>
          <p:cNvSpPr/>
          <p:nvPr/>
        </p:nvSpPr>
        <p:spPr>
          <a:xfrm>
            <a:off x="4002621" y="3342622"/>
            <a:ext cx="485980" cy="83432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094554" y="2579253"/>
            <a:ext cx="2520280" cy="11848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Overestimated as a result</a:t>
            </a:r>
          </a:p>
        </p:txBody>
      </p:sp>
      <p:cxnSp>
        <p:nvCxnSpPr>
          <p:cNvPr id="14" name="Straight Arrow Connector 13"/>
          <p:cNvCxnSpPr>
            <a:stCxn id="13" idx="1"/>
            <a:endCxn id="15" idx="1"/>
          </p:cNvCxnSpPr>
          <p:nvPr/>
        </p:nvCxnSpPr>
        <p:spPr>
          <a:xfrm flipH="1" flipV="1">
            <a:off x="4486742" y="3108953"/>
            <a:ext cx="628137" cy="1254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ight Brace 14"/>
          <p:cNvSpPr/>
          <p:nvPr/>
        </p:nvSpPr>
        <p:spPr>
          <a:xfrm>
            <a:off x="4000762" y="2940111"/>
            <a:ext cx="485980" cy="33768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888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3" grpId="0" animBg="1"/>
      <p:bldP spid="15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Treatment Estimate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Gender gap in T1 (tournament entry): 31.8pp</a:t>
            </a:r>
          </a:p>
          <a:p>
            <a:r>
              <a:rPr lang="en-US" dirty="0"/>
              <a:t>Gender gap in T2 (control treatment): 33.3pp</a:t>
            </a:r>
          </a:p>
          <a:p>
            <a:endParaRPr lang="en-US" dirty="0"/>
          </a:p>
          <a:p>
            <a:r>
              <a:rPr lang="en-US" dirty="0"/>
              <a:t>Competitiveness estimate: -1.5pp (-5%)</a:t>
            </a:r>
          </a:p>
          <a:p>
            <a:pPr lvl="1"/>
            <a:r>
              <a:rPr lang="en-US" dirty="0"/>
              <a:t>Not significantly different from zero (p=0.56)</a:t>
            </a:r>
          </a:p>
          <a:p>
            <a:pPr lvl="1"/>
            <a:r>
              <a:rPr lang="en-US" dirty="0"/>
              <a:t>Significantly different from regression (p=0.020)</a:t>
            </a:r>
          </a:p>
          <a:p>
            <a:pPr lvl="1"/>
            <a:endParaRPr lang="en-US" dirty="0"/>
          </a:p>
          <a:p>
            <a:r>
              <a:rPr lang="en-US" dirty="0"/>
              <a:t>Robust to (not) removing outliers</a:t>
            </a:r>
          </a:p>
          <a:p>
            <a:r>
              <a:rPr lang="en-US" dirty="0"/>
              <a:t>Consistent with GSY2019</a:t>
            </a:r>
          </a:p>
        </p:txBody>
      </p:sp>
    </p:spTree>
    <p:extLst>
      <p:ext uri="{BB962C8B-B14F-4D97-AF65-F5344CB8AC3E}">
        <p14:creationId xmlns:p14="http://schemas.microsoft.com/office/powerpoint/2010/main" val="39589428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Experiment 1: Takeaways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Main result</a:t>
            </a:r>
            <a:r>
              <a:rPr lang="en-US" dirty="0"/>
              <a:t>: removing the competitive element does not reduce the gender gap.</a:t>
            </a:r>
          </a:p>
          <a:p>
            <a:endParaRPr lang="en-US" dirty="0"/>
          </a:p>
          <a:p>
            <a:r>
              <a:rPr lang="en-US" b="1" dirty="0"/>
              <a:t>Implication</a:t>
            </a:r>
            <a:r>
              <a:rPr lang="en-US" dirty="0"/>
              <a:t>: competitiveness does not explain the gender gap in tournament entry.</a:t>
            </a:r>
          </a:p>
          <a:p>
            <a:pPr lvl="1"/>
            <a:r>
              <a:rPr lang="en-US" dirty="0"/>
              <a:t>Instead, driven by risk preferences and confidence</a:t>
            </a:r>
          </a:p>
          <a:p>
            <a:pPr lvl="1"/>
            <a:endParaRPr lang="en-US" dirty="0"/>
          </a:p>
          <a:p>
            <a:r>
              <a:rPr lang="en-US" b="1" dirty="0"/>
              <a:t>Contribution:</a:t>
            </a:r>
            <a:r>
              <a:rPr lang="en-US" dirty="0"/>
              <a:t> identifying competitiveness using a causal treatment comparison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573362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Experiment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535751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Experiment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Inspired by reviewer feedback</a:t>
            </a:r>
          </a:p>
          <a:p>
            <a:pPr lvl="1"/>
            <a:r>
              <a:rPr lang="en-US" dirty="0"/>
              <a:t>Sample size on the small side</a:t>
            </a:r>
          </a:p>
          <a:p>
            <a:pPr lvl="1"/>
            <a:r>
              <a:rPr lang="en-US" dirty="0"/>
              <a:t>Order of tasks should be varied</a:t>
            </a:r>
          </a:p>
          <a:p>
            <a:pPr lvl="1"/>
            <a:r>
              <a:rPr lang="en-US" dirty="0"/>
              <a:t>Add additional tests (more on them soon)</a:t>
            </a:r>
          </a:p>
          <a:p>
            <a:pPr lvl="1"/>
            <a:endParaRPr lang="en-US" dirty="0"/>
          </a:p>
          <a:p>
            <a:r>
              <a:rPr lang="en-US" dirty="0"/>
              <a:t>Same lab, 424 participants</a:t>
            </a:r>
          </a:p>
        </p:txBody>
      </p:sp>
    </p:spTree>
    <p:extLst>
      <p:ext uri="{BB962C8B-B14F-4D97-AF65-F5344CB8AC3E}">
        <p14:creationId xmlns:p14="http://schemas.microsoft.com/office/powerpoint/2010/main" val="147695989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39756518"/>
              </p:ext>
            </p:extLst>
          </p:nvPr>
        </p:nvGraphicFramePr>
        <p:xfrm>
          <a:off x="323528" y="1988840"/>
          <a:ext cx="7128792" cy="32957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results of experiment 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" y="5256000"/>
            <a:ext cx="7992888" cy="12695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5760" indent="-256032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</a:pPr>
            <a:r>
              <a:rPr lang="nl-NL" sz="2800" dirty="0"/>
              <a:t>Men are more likely to compete (p&lt;.0001)</a:t>
            </a:r>
          </a:p>
          <a:p>
            <a:pPr marL="365760" indent="-256032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</a:pPr>
            <a:r>
              <a:rPr lang="nl-NL" sz="2800" dirty="0" err="1"/>
              <a:t>Similar</a:t>
            </a:r>
            <a:r>
              <a:rPr lang="nl-NL" sz="2800" dirty="0"/>
              <a:t> </a:t>
            </a:r>
            <a:r>
              <a:rPr lang="nl-NL" sz="2800" dirty="0" err="1"/>
              <a:t>to</a:t>
            </a:r>
            <a:r>
              <a:rPr lang="nl-NL" sz="2800" dirty="0"/>
              <a:t> experiment 1, but a bit smaller (</a:t>
            </a:r>
            <a:r>
              <a:rPr lang="nl-NL" sz="2800" dirty="0" err="1"/>
              <a:t>n.s.</a:t>
            </a:r>
            <a:r>
              <a:rPr lang="nl-NL" sz="2800" dirty="0"/>
              <a:t>)</a:t>
            </a:r>
          </a:p>
          <a:p>
            <a:endParaRPr lang="nl-NL" dirty="0"/>
          </a:p>
        </p:txBody>
      </p:sp>
      <p:sp>
        <p:nvSpPr>
          <p:cNvPr id="6" name="Rectangle 5"/>
          <p:cNvSpPr/>
          <p:nvPr/>
        </p:nvSpPr>
        <p:spPr>
          <a:xfrm>
            <a:off x="3923928" y="2060848"/>
            <a:ext cx="2520280" cy="31951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8825092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results of experiment 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7504" y="5256584"/>
            <a:ext cx="8856984" cy="12695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5760" indent="-256032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</a:pPr>
            <a:r>
              <a:rPr lang="en-US" sz="2800" dirty="0"/>
              <a:t>Removing role of competitiveness again no effect</a:t>
            </a:r>
          </a:p>
          <a:p>
            <a:pPr marL="365760" indent="-256032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</a:pPr>
            <a:r>
              <a:rPr lang="en-US" sz="2800" dirty="0"/>
              <a:t>Replication of my original result</a:t>
            </a:r>
          </a:p>
          <a:p>
            <a:endParaRPr lang="en-US" dirty="0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65958549"/>
              </p:ext>
            </p:extLst>
          </p:nvPr>
        </p:nvGraphicFramePr>
        <p:xfrm>
          <a:off x="323528" y="1988840"/>
          <a:ext cx="7128792" cy="32957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564091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Identifying Competitiveness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Other potential reasons for gender gap NV2007:</a:t>
            </a:r>
          </a:p>
          <a:p>
            <a:pPr lvl="1"/>
            <a:r>
              <a:rPr lang="en-US" dirty="0"/>
              <a:t>Women may be more </a:t>
            </a:r>
            <a:r>
              <a:rPr lang="en-US" b="1" dirty="0"/>
              <a:t>risk averse</a:t>
            </a:r>
            <a:r>
              <a:rPr lang="en-US" b="1" i="1" dirty="0"/>
              <a:t> </a:t>
            </a:r>
            <a:r>
              <a:rPr lang="en-US" dirty="0"/>
              <a:t>than men</a:t>
            </a:r>
          </a:p>
          <a:p>
            <a:pPr lvl="2"/>
            <a:r>
              <a:rPr lang="en-US" dirty="0"/>
              <a:t>Tournament is riskier than piece rate</a:t>
            </a:r>
          </a:p>
          <a:p>
            <a:pPr lvl="1"/>
            <a:r>
              <a:rPr lang="en-US" dirty="0"/>
              <a:t>Women may be less </a:t>
            </a:r>
            <a:r>
              <a:rPr lang="en-US" b="1" dirty="0"/>
              <a:t>confident</a:t>
            </a:r>
            <a:r>
              <a:rPr lang="en-US" dirty="0"/>
              <a:t> than men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r>
              <a:rPr lang="en-US" dirty="0"/>
              <a:t>Need to distinguish competitiveness from other explanations to claim that it matters.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666106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Robustness Checks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Order effects &amp; statistical power?</a:t>
            </a:r>
          </a:p>
          <a:p>
            <a:pPr lvl="1"/>
            <a:r>
              <a:rPr lang="en-US" dirty="0"/>
              <a:t>Addressed by replication of main result in </a:t>
            </a:r>
            <a:r>
              <a:rPr lang="en-US" dirty="0" err="1"/>
              <a:t>exp</a:t>
            </a:r>
            <a:r>
              <a:rPr lang="en-US" dirty="0"/>
              <a:t> 2</a:t>
            </a:r>
          </a:p>
          <a:p>
            <a:r>
              <a:rPr lang="en-US" dirty="0"/>
              <a:t>Measurement error?</a:t>
            </a:r>
          </a:p>
          <a:p>
            <a:pPr lvl="1"/>
            <a:r>
              <a:rPr lang="en-US" dirty="0"/>
              <a:t>How do mistakes in belief elicitation task and choices affect my results?</a:t>
            </a:r>
          </a:p>
          <a:p>
            <a:r>
              <a:rPr lang="en-US" dirty="0"/>
              <a:t>Elicitation method?</a:t>
            </a:r>
          </a:p>
          <a:p>
            <a:pPr lvl="1"/>
            <a:r>
              <a:rPr lang="en-US" dirty="0"/>
              <a:t>Price list vs binary entry choice</a:t>
            </a:r>
          </a:p>
          <a:p>
            <a:pPr lvl="1"/>
            <a:r>
              <a:rPr lang="en-US" dirty="0"/>
              <a:t>“Social risk” vs “nature risk”</a:t>
            </a:r>
          </a:p>
          <a:p>
            <a:r>
              <a:rPr lang="en-US" dirty="0"/>
              <a:t>Non-expected utility?</a:t>
            </a:r>
          </a:p>
        </p:txBody>
      </p:sp>
    </p:spTree>
    <p:extLst>
      <p:ext uri="{BB962C8B-B14F-4D97-AF65-F5344CB8AC3E}">
        <p14:creationId xmlns:p14="http://schemas.microsoft.com/office/powerpoint/2010/main" val="105326425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Measurement Error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non-competitive choice is: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 elicited this choice in three steps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/>
              <a:t>Obtain x (ability): performance in the task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/>
              <a:t>Obtain </a:t>
            </a:r>
            <a:r>
              <a:rPr lang="en-US" dirty="0" err="1"/>
              <a:t>p</a:t>
            </a:r>
            <a:r>
              <a:rPr lang="en-US" baseline="-25000" dirty="0" err="1"/>
              <a:t>subj</a:t>
            </a:r>
            <a:r>
              <a:rPr lang="en-US" dirty="0"/>
              <a:t>: </a:t>
            </a:r>
            <a:r>
              <a:rPr lang="en-US" b="1" dirty="0"/>
              <a:t>belief elicitation task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/>
              <a:t>Elicit choice using price list</a:t>
            </a:r>
          </a:p>
          <a:p>
            <a:pPr marL="624078" indent="-514350">
              <a:buFont typeface="+mj-lt"/>
              <a:buAutoNum type="arabicPeriod"/>
            </a:pPr>
            <a:endParaRPr lang="en-US" dirty="0"/>
          </a:p>
          <a:p>
            <a:r>
              <a:rPr lang="en-US" dirty="0"/>
              <a:t>Main issue: </a:t>
            </a:r>
            <a:r>
              <a:rPr lang="en-US" dirty="0" err="1"/>
              <a:t>p</a:t>
            </a:r>
            <a:r>
              <a:rPr lang="en-US" baseline="-25000" dirty="0" err="1"/>
              <a:t>subj</a:t>
            </a:r>
            <a:r>
              <a:rPr lang="en-US" i="1" baseline="-25000" dirty="0"/>
              <a:t> </a:t>
            </a:r>
            <a:r>
              <a:rPr lang="en-US" dirty="0"/>
              <a:t>likely to be measured with error</a:t>
            </a:r>
          </a:p>
          <a:p>
            <a:pPr marL="633222" indent="-514350">
              <a:buFont typeface="+mj-lt"/>
              <a:buAutoNum type="arabicPeriod"/>
            </a:pP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71600" y="2852936"/>
          <a:ext cx="6096000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Certain</a:t>
                      </a:r>
                      <a:r>
                        <a:rPr lang="nl-NL" baseline="0" dirty="0"/>
                        <a:t> Outcome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Lottery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0.5x</a:t>
                      </a:r>
                      <a:r>
                        <a:rPr lang="nl-NL" baseline="0" dirty="0"/>
                        <a:t> for sure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2x with probability p</a:t>
                      </a:r>
                      <a:r>
                        <a:rPr lang="nl-NL" baseline="-25000" dirty="0"/>
                        <a:t>subj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2096206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Measurement Error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Main issue: beliefs measured with error</a:t>
            </a:r>
          </a:p>
          <a:p>
            <a:pPr lvl="1"/>
            <a:r>
              <a:rPr lang="en-US" dirty="0"/>
              <a:t>Used to “construct” the non-competitive treatment </a:t>
            </a:r>
            <a:r>
              <a:rPr lang="en-US" dirty="0">
                <a:sym typeface="Wingdings" panose="05000000000000000000" pitchFamily="2" charset="2"/>
              </a:rPr>
              <a:t> effect on estimates?</a:t>
            </a:r>
            <a:endParaRPr lang="en-US" dirty="0"/>
          </a:p>
          <a:p>
            <a:endParaRPr lang="en-US" dirty="0"/>
          </a:p>
          <a:p>
            <a:r>
              <a:rPr lang="en-US" dirty="0"/>
              <a:t>My response: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/>
              <a:t>Theoretical (y variable vs x variable)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/>
              <a:t>Simulations (making beliefs noisier)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/>
              <a:t>Additional treatment comparison</a:t>
            </a:r>
          </a:p>
        </p:txBody>
      </p:sp>
    </p:spTree>
    <p:extLst>
      <p:ext uri="{BB962C8B-B14F-4D97-AF65-F5344CB8AC3E}">
        <p14:creationId xmlns:p14="http://schemas.microsoft.com/office/powerpoint/2010/main" val="256922099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Measurement Error: Theory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Let us assume the following:</a:t>
                </a:r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dirty="0"/>
                  <a:t> are the (latent) variables of interest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dirty="0"/>
                  <a:t> are what we measure (with error!)</a:t>
                </a:r>
              </a:p>
              <a:p>
                <a:pPr lvl="1"/>
                <a:endParaRPr lang="en-US" dirty="0"/>
              </a:p>
              <a:p>
                <a:r>
                  <a:rPr lang="en-US" dirty="0"/>
                  <a:t>Then a standard linear regression yields:</a:t>
                </a:r>
              </a:p>
              <a:p>
                <a:pPr lvl="1"/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𝑐𝑜𝑣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𝑣𝑎𝑟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𝑐𝑜𝑣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</m:sup>
                            </m:s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𝑌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</m:sup>
                            </m:sSup>
                          </m:e>
                        </m:d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𝑣𝑎𝑟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</m:sup>
                            </m:sSup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𝜖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sub>
                        </m:sSub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&lt;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𝑐𝑜𝑣</m:t>
                        </m:r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</m:sup>
                            </m:s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𝑌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</m:sup>
                            </m:sSup>
                          </m:e>
                        </m:d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𝑣𝑎𝑟</m:t>
                        </m:r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</m:sup>
                            </m:sSup>
                          </m:e>
                        </m:d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𝛽</m:t>
                    </m:r>
                  </m:oMath>
                </a14:m>
                <a:endParaRPr lang="en-US" dirty="0"/>
              </a:p>
              <a:p>
                <a:r>
                  <a:rPr lang="en-US" dirty="0"/>
                  <a:t>This is the measurement error bias highlighted by GSY2019 (assumes IID errors)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4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10598512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Measurement Error: Theory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From the previous slide:</a:t>
                </a:r>
              </a:p>
              <a:p>
                <a:pPr lvl="1"/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𝑐𝑜𝑣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𝑣𝑎𝑟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𝑐𝑜𝑣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</m:sup>
                            </m:s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𝑌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</m:sup>
                            </m:sSup>
                          </m:e>
                        </m:d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𝑣𝑎𝑟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</m:sup>
                            </m:sSup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𝜖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sub>
                        </m:sSub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&lt;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𝑐𝑜𝑣</m:t>
                        </m:r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</m:sup>
                            </m:s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𝑌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</m:sup>
                            </m:sSup>
                          </m:e>
                        </m:d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𝑣𝑎𝑟</m:t>
                        </m:r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</m:sup>
                            </m:sSup>
                          </m:e>
                        </m:d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𝛽</m:t>
                    </m:r>
                  </m:oMath>
                </a14:m>
                <a:endParaRPr lang="en-US" dirty="0"/>
              </a:p>
              <a:p>
                <a:r>
                  <a:rPr lang="en-US" dirty="0"/>
                  <a:t>Key insight: IID measurement error in Y does not bias the coefficient estimate</a:t>
                </a:r>
              </a:p>
              <a:p>
                <a:r>
                  <a:rPr lang="en-US" dirty="0"/>
                  <a:t>My analysis a difference-in-difference test</a:t>
                </a:r>
              </a:p>
              <a:p>
                <a:pPr lvl="1"/>
                <a:r>
                  <a:rPr lang="en-US" dirty="0"/>
                  <a:t>Y-variable: a binary choice</a:t>
                </a:r>
              </a:p>
              <a:p>
                <a:pPr lvl="1"/>
                <a:r>
                  <a:rPr lang="en-US" dirty="0"/>
                  <a:t>X-variables: gender, treatment, interaction</a:t>
                </a:r>
              </a:p>
              <a:p>
                <a:r>
                  <a:rPr lang="en-US" dirty="0"/>
                  <a:t>Hence, should generate unbiased results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4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01323554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066800"/>
          </a:xfrm>
        </p:spPr>
        <p:txBody>
          <a:bodyPr/>
          <a:lstStyle/>
          <a:p>
            <a:r>
              <a:rPr lang="en-US" dirty="0"/>
              <a:t>Measurement Error: Treatments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84784"/>
            <a:ext cx="8280920" cy="5256584"/>
          </a:xfrm>
        </p:spPr>
        <p:txBody>
          <a:bodyPr>
            <a:normAutofit fontScale="92500" lnSpcReduction="10000"/>
          </a:bodyPr>
          <a:lstStyle/>
          <a:p>
            <a:pPr marL="624078" indent="-514350">
              <a:buFont typeface="+mj-lt"/>
              <a:buAutoNum type="arabicPeriod"/>
            </a:pPr>
            <a:r>
              <a:rPr lang="en-US" dirty="0"/>
              <a:t>New tournament entry choice:</a:t>
            </a:r>
          </a:p>
          <a:p>
            <a:endParaRPr lang="en-US" dirty="0"/>
          </a:p>
          <a:p>
            <a:endParaRPr lang="en-US" sz="3500" dirty="0"/>
          </a:p>
          <a:p>
            <a:pPr lvl="1"/>
            <a:r>
              <a:rPr lang="en-US" dirty="0"/>
              <a:t>New: tell people how good they really are</a:t>
            </a:r>
          </a:p>
          <a:p>
            <a:pPr lvl="1"/>
            <a:r>
              <a:rPr lang="en-US" dirty="0"/>
              <a:t>Changes the relevant probability to </a:t>
            </a:r>
            <a:r>
              <a:rPr lang="en-US" b="1" dirty="0" err="1"/>
              <a:t>p</a:t>
            </a:r>
            <a:r>
              <a:rPr lang="en-US" b="1" baseline="-25000" dirty="0" err="1"/>
              <a:t>obj</a:t>
            </a:r>
            <a:br>
              <a:rPr lang="en-US" dirty="0"/>
            </a:br>
            <a:endParaRPr lang="en-US" dirty="0"/>
          </a:p>
          <a:p>
            <a:pPr marL="624078" indent="-514350">
              <a:buFont typeface="+mj-lt"/>
              <a:buAutoNum type="arabicPeriod" startAt="2"/>
            </a:pPr>
            <a:r>
              <a:rPr lang="en-US" dirty="0"/>
              <a:t>Compare to the following control choice</a:t>
            </a:r>
          </a:p>
          <a:p>
            <a:pPr marL="624078" indent="-514350">
              <a:buFont typeface="+mj-lt"/>
              <a:buAutoNum type="arabicPeriod" startAt="2"/>
            </a:pPr>
            <a:endParaRPr lang="en-US" dirty="0"/>
          </a:p>
          <a:p>
            <a:pPr marL="624078" indent="-514350">
              <a:buFont typeface="+mj-lt"/>
              <a:buAutoNum type="arabicPeriod" startAt="2"/>
            </a:pPr>
            <a:endParaRPr lang="en-US" dirty="0"/>
          </a:p>
          <a:p>
            <a:pPr lvl="1"/>
            <a:endParaRPr lang="en-US" sz="500" dirty="0"/>
          </a:p>
          <a:p>
            <a:pPr lvl="1"/>
            <a:r>
              <a:rPr lang="en-US" dirty="0"/>
              <a:t>New: no longer requires beliefs to be measured</a:t>
            </a:r>
          </a:p>
          <a:p>
            <a:pPr lvl="1"/>
            <a:r>
              <a:rPr lang="en-US" dirty="0"/>
              <a:t>Assumption: people believe me in step 1</a:t>
            </a:r>
          </a:p>
          <a:p>
            <a:pPr lvl="1"/>
            <a:endParaRPr lang="en-US" dirty="0"/>
          </a:p>
          <a:p>
            <a:pPr marL="411480" lvl="1" indent="0">
              <a:buNone/>
            </a:pPr>
            <a:r>
              <a:rPr lang="en-US" dirty="0">
                <a:solidFill>
                  <a:schemeClr val="bg1"/>
                </a:solidFill>
              </a:rPr>
              <a:t>Steve blamer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7541442"/>
              </p:ext>
            </p:extLst>
          </p:nvPr>
        </p:nvGraphicFramePr>
        <p:xfrm>
          <a:off x="1259632" y="1988840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Piece 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Tournament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0.5x</a:t>
                      </a:r>
                      <a:r>
                        <a:rPr lang="nl-NL" baseline="0" dirty="0"/>
                        <a:t> for sure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2x with </a:t>
                      </a:r>
                      <a:r>
                        <a:rPr lang="nl-NL" dirty="0" err="1"/>
                        <a:t>probability</a:t>
                      </a:r>
                      <a:r>
                        <a:rPr lang="nl-NL" dirty="0"/>
                        <a:t> </a:t>
                      </a:r>
                      <a:r>
                        <a:rPr lang="nl-NL" b="1" dirty="0" err="1"/>
                        <a:t>p</a:t>
                      </a:r>
                      <a:r>
                        <a:rPr lang="nl-NL" b="1" baseline="-25000" dirty="0" err="1"/>
                        <a:t>obj</a:t>
                      </a:r>
                      <a:endParaRPr lang="nl-NL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2848903"/>
              </p:ext>
            </p:extLst>
          </p:nvPr>
        </p:nvGraphicFramePr>
        <p:xfrm>
          <a:off x="1257784" y="4347632"/>
          <a:ext cx="6096000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Certain</a:t>
                      </a:r>
                      <a:r>
                        <a:rPr lang="nl-NL" baseline="0" dirty="0"/>
                        <a:t> Outcome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Lottery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0.5x</a:t>
                      </a:r>
                      <a:r>
                        <a:rPr lang="nl-NL" baseline="0" dirty="0"/>
                        <a:t> for sure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2x with </a:t>
                      </a:r>
                      <a:r>
                        <a:rPr lang="nl-NL" dirty="0" err="1"/>
                        <a:t>probability</a:t>
                      </a:r>
                      <a:r>
                        <a:rPr lang="nl-NL" dirty="0"/>
                        <a:t> </a:t>
                      </a:r>
                      <a:r>
                        <a:rPr lang="nl-NL" b="1" dirty="0" err="1"/>
                        <a:t>p</a:t>
                      </a:r>
                      <a:r>
                        <a:rPr lang="nl-NL" b="1" baseline="-25000" dirty="0" err="1"/>
                        <a:t>obj</a:t>
                      </a:r>
                      <a:r>
                        <a:rPr lang="nl-NL" baseline="-25000" dirty="0" err="1"/>
                        <a:t>j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084052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Measurement error: treatments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7504" y="5256584"/>
            <a:ext cx="8856984" cy="17389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5760" indent="-256032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</a:pPr>
            <a:r>
              <a:rPr lang="en-US" sz="2800" dirty="0"/>
              <a:t>People less likely to “compete” overall (makes sense)</a:t>
            </a:r>
          </a:p>
          <a:p>
            <a:pPr marL="365760" indent="-256032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</a:pPr>
            <a:r>
              <a:rPr lang="en-US" sz="2800" dirty="0"/>
              <a:t>Same gender gap, no role for competitiveness</a:t>
            </a:r>
          </a:p>
          <a:p>
            <a:pPr marL="365760" indent="-256032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</a:pPr>
            <a:r>
              <a:rPr lang="en-US" sz="2800" dirty="0"/>
              <a:t>Replication using method without elicited beliefs</a:t>
            </a:r>
          </a:p>
          <a:p>
            <a:endParaRPr lang="en-US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7472052"/>
              </p:ext>
            </p:extLst>
          </p:nvPr>
        </p:nvGraphicFramePr>
        <p:xfrm>
          <a:off x="457200" y="2132856"/>
          <a:ext cx="6707088" cy="3123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85069062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Elicitation Technique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70090" y="2532888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T1: binary choice (compete or not?)</a:t>
            </a:r>
          </a:p>
          <a:p>
            <a:r>
              <a:rPr lang="en-US" dirty="0"/>
              <a:t>T2: price list elicitation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Could the different elicitation technique potentially explain my results?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2044382"/>
              </p:ext>
            </p:extLst>
          </p:nvPr>
        </p:nvGraphicFramePr>
        <p:xfrm>
          <a:off x="470090" y="3582924"/>
          <a:ext cx="8229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Choice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Choice</a:t>
                      </a:r>
                      <a:r>
                        <a:rPr lang="nl-NL" baseline="0" dirty="0"/>
                        <a:t> B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0.5x</a:t>
                      </a:r>
                      <a:r>
                        <a:rPr lang="nl-NL" baseline="0" dirty="0"/>
                        <a:t> Euro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2x Euro with p=1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/>
                        <a:t>0.5x</a:t>
                      </a:r>
                      <a:r>
                        <a:rPr lang="nl-NL" baseline="0" dirty="0"/>
                        <a:t> Euro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2x Euro with p=0.95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/>
                        <a:t>0.5x</a:t>
                      </a:r>
                      <a:r>
                        <a:rPr lang="nl-NL" baseline="0" dirty="0"/>
                        <a:t> Euro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2x Euro with p=0.90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/>
                        <a:t>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...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0.5x</a:t>
                      </a:r>
                      <a:r>
                        <a:rPr lang="nl-NL" baseline="0" dirty="0"/>
                        <a:t> Euro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2x Euro with p=0.05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3420088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Elicitation Technique: Treatments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Treatment-based solution:</a:t>
            </a:r>
          </a:p>
          <a:p>
            <a:pPr lvl="1"/>
            <a:r>
              <a:rPr lang="en-US" dirty="0"/>
              <a:t>Use a price list for both treatments</a:t>
            </a:r>
          </a:p>
          <a:p>
            <a:endParaRPr lang="en-US" dirty="0"/>
          </a:p>
          <a:p>
            <a:r>
              <a:rPr lang="en-US" dirty="0"/>
              <a:t>Part of another experiment (with V. Bartos)</a:t>
            </a:r>
          </a:p>
          <a:p>
            <a:pPr lvl="1"/>
            <a:r>
              <a:rPr lang="en-US" dirty="0"/>
              <a:t>Procedures are complicated to explain</a:t>
            </a:r>
          </a:p>
          <a:p>
            <a:pPr lvl="1"/>
            <a:r>
              <a:rPr lang="en-US" dirty="0"/>
              <a:t>Already planned before learning of revision</a:t>
            </a:r>
          </a:p>
          <a:p>
            <a:pPr lvl="1"/>
            <a:endParaRPr lang="en-US" dirty="0"/>
          </a:p>
          <a:p>
            <a:r>
              <a:rPr lang="en-US" dirty="0"/>
              <a:t>Result: no effect of competitiveness</a:t>
            </a:r>
          </a:p>
          <a:p>
            <a:pPr lvl="1"/>
            <a:r>
              <a:rPr lang="en-US" dirty="0"/>
              <a:t>Point estimate: -29% (</a:t>
            </a:r>
            <a:r>
              <a:rPr lang="en-US" dirty="0" err="1"/>
              <a:t>n.s</a:t>
            </a:r>
            <a:r>
              <a:rPr lang="en-US" dirty="0"/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3639399126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evidence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Kessel et al. (2020)</a:t>
            </a:r>
          </a:p>
          <a:p>
            <a:pPr lvl="1"/>
            <a:r>
              <a:rPr lang="en-US" dirty="0"/>
              <a:t>Similar design to experiment 1 (2-person tournament)</a:t>
            </a:r>
          </a:p>
          <a:p>
            <a:pPr lvl="1"/>
            <a:r>
              <a:rPr lang="en-US" dirty="0"/>
              <a:t>Point estimate for competitiveness close to zero.</a:t>
            </a:r>
          </a:p>
          <a:p>
            <a:pPr lvl="1"/>
            <a:endParaRPr lang="en-US" dirty="0"/>
          </a:p>
          <a:p>
            <a:r>
              <a:rPr lang="en-US" dirty="0"/>
              <a:t>Two studies eliciting competitiveness directly</a:t>
            </a:r>
          </a:p>
          <a:p>
            <a:pPr lvl="1"/>
            <a:r>
              <a:rPr lang="en-US" dirty="0"/>
              <a:t>Lozano and Reuben (2022)</a:t>
            </a:r>
          </a:p>
          <a:p>
            <a:pPr lvl="1"/>
            <a:r>
              <a:rPr lang="en-US" dirty="0"/>
              <a:t>Bartos and Van Veldhuizen (2022)</a:t>
            </a:r>
          </a:p>
          <a:p>
            <a:pPr lvl="1"/>
            <a:r>
              <a:rPr lang="en-US" dirty="0"/>
              <a:t>No gender gap in measure of competitiveness</a:t>
            </a:r>
          </a:p>
        </p:txBody>
      </p:sp>
    </p:spTree>
    <p:extLst>
      <p:ext uri="{BB962C8B-B14F-4D97-AF65-F5344CB8AC3E}">
        <p14:creationId xmlns:p14="http://schemas.microsoft.com/office/powerpoint/2010/main" val="3836612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Identifying Competitiveness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075692" y="3533764"/>
            <a:ext cx="1584176" cy="13681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Male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884004" y="2060848"/>
            <a:ext cx="2016224" cy="7896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Risk Tolerant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878923" y="3155250"/>
            <a:ext cx="2016224" cy="7896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Confident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878923" y="4217840"/>
            <a:ext cx="2016224" cy="7896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Competitive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883895" y="5298740"/>
            <a:ext cx="2016224" cy="7896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Other Factors?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7079214" y="3533764"/>
            <a:ext cx="1584176" cy="13681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Entering Competition</a:t>
            </a:r>
          </a:p>
        </p:txBody>
      </p:sp>
      <p:cxnSp>
        <p:nvCxnSpPr>
          <p:cNvPr id="13" name="Straight Arrow Connector 12"/>
          <p:cNvCxnSpPr>
            <a:stCxn id="5" idx="3"/>
            <a:endCxn id="6" idx="1"/>
          </p:cNvCxnSpPr>
          <p:nvPr/>
        </p:nvCxnSpPr>
        <p:spPr>
          <a:xfrm flipV="1">
            <a:off x="2659868" y="2455658"/>
            <a:ext cx="1224136" cy="17621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5" idx="3"/>
            <a:endCxn id="8" idx="1"/>
          </p:cNvCxnSpPr>
          <p:nvPr/>
        </p:nvCxnSpPr>
        <p:spPr>
          <a:xfrm flipV="1">
            <a:off x="2659868" y="3550060"/>
            <a:ext cx="1219055" cy="6677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3"/>
            <a:endCxn id="9" idx="1"/>
          </p:cNvCxnSpPr>
          <p:nvPr/>
        </p:nvCxnSpPr>
        <p:spPr>
          <a:xfrm>
            <a:off x="2659868" y="4217840"/>
            <a:ext cx="1219055" cy="3948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5" idx="3"/>
            <a:endCxn id="10" idx="1"/>
          </p:cNvCxnSpPr>
          <p:nvPr/>
        </p:nvCxnSpPr>
        <p:spPr>
          <a:xfrm>
            <a:off x="2659868" y="4217840"/>
            <a:ext cx="1224027" cy="14757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6" idx="3"/>
            <a:endCxn id="11" idx="1"/>
          </p:cNvCxnSpPr>
          <p:nvPr/>
        </p:nvCxnSpPr>
        <p:spPr>
          <a:xfrm>
            <a:off x="5900228" y="2455658"/>
            <a:ext cx="1178986" cy="17621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8" idx="3"/>
            <a:endCxn id="11" idx="1"/>
          </p:cNvCxnSpPr>
          <p:nvPr/>
        </p:nvCxnSpPr>
        <p:spPr>
          <a:xfrm>
            <a:off x="5895147" y="3550060"/>
            <a:ext cx="1184067" cy="6677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9" idx="3"/>
            <a:endCxn id="11" idx="1"/>
          </p:cNvCxnSpPr>
          <p:nvPr/>
        </p:nvCxnSpPr>
        <p:spPr>
          <a:xfrm flipV="1">
            <a:off x="5895147" y="4217840"/>
            <a:ext cx="1184067" cy="3948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0" idx="3"/>
            <a:endCxn id="11" idx="1"/>
          </p:cNvCxnSpPr>
          <p:nvPr/>
        </p:nvCxnSpPr>
        <p:spPr>
          <a:xfrm flipV="1">
            <a:off x="5900119" y="4217840"/>
            <a:ext cx="1179095" cy="14757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3091916" y="2785918"/>
            <a:ext cx="609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345687" y="3365394"/>
            <a:ext cx="609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363326" y="4151593"/>
            <a:ext cx="609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345687" y="4909401"/>
            <a:ext cx="609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220961" y="2665802"/>
            <a:ext cx="609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224682" y="3427476"/>
            <a:ext cx="609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165459" y="4151593"/>
            <a:ext cx="609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202188" y="4764051"/>
            <a:ext cx="609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43" name="Rectangle 42"/>
          <p:cNvSpPr/>
          <p:nvPr/>
        </p:nvSpPr>
        <p:spPr>
          <a:xfrm>
            <a:off x="179512" y="6225880"/>
            <a:ext cx="89644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Need to distinguish competitiveness from other explanations to claim that it matters.</a:t>
            </a:r>
          </a:p>
        </p:txBody>
      </p:sp>
    </p:spTree>
    <p:extLst>
      <p:ext uri="{BB962C8B-B14F-4D97-AF65-F5344CB8AC3E}">
        <p14:creationId xmlns:p14="http://schemas.microsoft.com/office/powerpoint/2010/main" val="4092059951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evidence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Flory, </a:t>
            </a:r>
            <a:r>
              <a:rPr lang="en-US" dirty="0" err="1"/>
              <a:t>Leibbrandt</a:t>
            </a:r>
            <a:r>
              <a:rPr lang="en-US" dirty="0"/>
              <a:t>, List (2015)</a:t>
            </a:r>
          </a:p>
          <a:p>
            <a:pPr lvl="1"/>
            <a:r>
              <a:rPr lang="en-US" dirty="0"/>
              <a:t>Field experiment, assistant jobs</a:t>
            </a:r>
          </a:p>
          <a:p>
            <a:pPr lvl="1"/>
            <a:r>
              <a:rPr lang="en-US" dirty="0"/>
              <a:t>Same gender gap in applications with ‘competitive’ and ‘risky’ bonus payments</a:t>
            </a:r>
          </a:p>
          <a:p>
            <a:pPr lvl="1"/>
            <a:endParaRPr lang="en-US" dirty="0"/>
          </a:p>
          <a:p>
            <a:r>
              <a:rPr lang="en-US" dirty="0"/>
              <a:t>Other treatment comparisons</a:t>
            </a:r>
          </a:p>
          <a:p>
            <a:pPr lvl="1"/>
            <a:r>
              <a:rPr lang="en-US" dirty="0"/>
              <a:t>Changing task, introducing quota all have major effect on behavior (e.g., </a:t>
            </a:r>
            <a:r>
              <a:rPr lang="en-US" dirty="0" err="1"/>
              <a:t>Niederle</a:t>
            </a:r>
            <a:r>
              <a:rPr lang="en-US" dirty="0"/>
              <a:t> et al., 2013)</a:t>
            </a:r>
          </a:p>
          <a:p>
            <a:pPr lvl="1"/>
            <a:r>
              <a:rPr lang="en-US" dirty="0"/>
              <a:t>Not predicted by competitiveness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7814826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Gender difference in willingness to compete</a:t>
            </a:r>
          </a:p>
          <a:p>
            <a:pPr lvl="1"/>
            <a:r>
              <a:rPr lang="en-US" dirty="0"/>
              <a:t>NV2007: because of competitiveness trait</a:t>
            </a:r>
          </a:p>
          <a:p>
            <a:pPr lvl="1"/>
            <a:r>
              <a:rPr lang="en-US" dirty="0"/>
              <a:t>GSY2019: not because of competitiveness</a:t>
            </a:r>
          </a:p>
          <a:p>
            <a:pPr lvl="1"/>
            <a:endParaRPr lang="en-US" dirty="0"/>
          </a:p>
          <a:p>
            <a:r>
              <a:rPr lang="en-US" dirty="0"/>
              <a:t>My contributions:</a:t>
            </a:r>
          </a:p>
          <a:p>
            <a:pPr lvl="1"/>
            <a:r>
              <a:rPr lang="en-US" dirty="0"/>
              <a:t>Novel design with some advantages</a:t>
            </a:r>
          </a:p>
          <a:p>
            <a:pPr lvl="1"/>
            <a:r>
              <a:rPr lang="en-US" dirty="0"/>
              <a:t>Several new experiments</a:t>
            </a:r>
          </a:p>
          <a:p>
            <a:pPr lvl="1"/>
            <a:r>
              <a:rPr lang="en-US" dirty="0"/>
              <a:t>Also use data from other experiments</a:t>
            </a:r>
          </a:p>
          <a:p>
            <a:pPr lvl="1"/>
            <a:r>
              <a:rPr lang="en-US" dirty="0"/>
              <a:t>Precisely estimated zero effect across several experiments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1569797396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Policy:</a:t>
            </a:r>
          </a:p>
          <a:p>
            <a:pPr lvl="1"/>
            <a:r>
              <a:rPr lang="en-US" dirty="0"/>
              <a:t>Making jobs less competitive may not be effective (Flory, </a:t>
            </a:r>
            <a:r>
              <a:rPr lang="en-US" dirty="0" err="1"/>
              <a:t>Leibbrandt</a:t>
            </a:r>
            <a:r>
              <a:rPr lang="en-US" dirty="0"/>
              <a:t> and List, 2015)</a:t>
            </a:r>
          </a:p>
          <a:p>
            <a:pPr lvl="1"/>
            <a:r>
              <a:rPr lang="en-US" dirty="0"/>
              <a:t>Instead, reduce gender differences in beliefs (de-biasing) and risk preferences (?)</a:t>
            </a:r>
          </a:p>
          <a:p>
            <a:pPr lvl="1"/>
            <a:r>
              <a:rPr lang="en-US" dirty="0"/>
              <a:t>Or reduce the role of beliefs and risk preferences</a:t>
            </a:r>
          </a:p>
          <a:p>
            <a:endParaRPr lang="en-US" dirty="0"/>
          </a:p>
          <a:p>
            <a:r>
              <a:rPr lang="en-US" dirty="0"/>
              <a:t>Research:</a:t>
            </a:r>
          </a:p>
          <a:p>
            <a:pPr lvl="1"/>
            <a:r>
              <a:rPr lang="en-US" dirty="0"/>
              <a:t>Focus on gender differences in beliefs and RP</a:t>
            </a:r>
          </a:p>
          <a:p>
            <a:pPr lvl="1"/>
            <a:r>
              <a:rPr lang="en-US" dirty="0"/>
              <a:t>Limited role of competitiveness potentially reassuring</a:t>
            </a:r>
          </a:p>
          <a:p>
            <a:pPr lvl="1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Implications</a:t>
            </a:r>
          </a:p>
        </p:txBody>
      </p:sp>
    </p:spTree>
    <p:extLst>
      <p:ext uri="{BB962C8B-B14F-4D97-AF65-F5344CB8AC3E}">
        <p14:creationId xmlns:p14="http://schemas.microsoft.com/office/powerpoint/2010/main" val="2113616631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Implications for experimentalists:</a:t>
            </a:r>
          </a:p>
          <a:p>
            <a:pPr lvl="1"/>
            <a:r>
              <a:rPr lang="en-US" dirty="0"/>
              <a:t>Many experiments control for risk </a:t>
            </a:r>
            <a:r>
              <a:rPr lang="en-US" dirty="0" err="1"/>
              <a:t>prefs</a:t>
            </a:r>
            <a:r>
              <a:rPr lang="en-US" dirty="0"/>
              <a:t>, </a:t>
            </a:r>
            <a:r>
              <a:rPr lang="en-US" dirty="0" err="1"/>
              <a:t>soc</a:t>
            </a:r>
            <a:r>
              <a:rPr lang="en-US" dirty="0"/>
              <a:t> </a:t>
            </a:r>
            <a:r>
              <a:rPr lang="en-US" dirty="0" err="1"/>
              <a:t>prefs</a:t>
            </a:r>
            <a:r>
              <a:rPr lang="en-US" dirty="0"/>
              <a:t>, personality, etc., in regressions</a:t>
            </a:r>
          </a:p>
          <a:p>
            <a:pPr lvl="1"/>
            <a:r>
              <a:rPr lang="en-US" dirty="0"/>
              <a:t>Potentially problematic</a:t>
            </a:r>
          </a:p>
          <a:p>
            <a:pPr lvl="1"/>
            <a:r>
              <a:rPr lang="en-US" dirty="0"/>
              <a:t>Especially when key x-variable is non-random (e.g., gender, age, SES, culture, etc.)</a:t>
            </a:r>
          </a:p>
          <a:p>
            <a:pPr lvl="1"/>
            <a:endParaRPr lang="en-US" dirty="0"/>
          </a:p>
          <a:p>
            <a:r>
              <a:rPr lang="en-US" dirty="0"/>
              <a:t>Experimentalists can instead use additional treatments to circumvent this issue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Implications</a:t>
            </a:r>
          </a:p>
        </p:txBody>
      </p:sp>
    </p:spTree>
    <p:extLst>
      <p:ext uri="{BB962C8B-B14F-4D97-AF65-F5344CB8AC3E}">
        <p14:creationId xmlns:p14="http://schemas.microsoft.com/office/powerpoint/2010/main" val="8723744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Identifying Competitiveness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NV2007’s identification strategy:</a:t>
            </a:r>
          </a:p>
          <a:p>
            <a:endParaRPr lang="en-US" dirty="0"/>
          </a:p>
          <a:p>
            <a:pPr marL="925830" lvl="1" indent="-514350">
              <a:buFont typeface="+mj-lt"/>
              <a:buAutoNum type="arabicPeriod"/>
            </a:pPr>
            <a:r>
              <a:rPr lang="en-US" dirty="0"/>
              <a:t>Participants choose tournament or piece rate </a:t>
            </a:r>
          </a:p>
          <a:p>
            <a:pPr marL="925830" lvl="1" indent="-514350">
              <a:buFont typeface="+mj-lt"/>
              <a:buAutoNum type="arabicPeriod"/>
            </a:pPr>
            <a:r>
              <a:rPr lang="en-US" dirty="0"/>
              <a:t>Elicit proxies for risk preferences and confidence</a:t>
            </a:r>
          </a:p>
          <a:p>
            <a:pPr marL="925830" lvl="1" indent="-514350">
              <a:buFont typeface="+mj-lt"/>
              <a:buAutoNum type="arabicPeriod"/>
            </a:pPr>
            <a:r>
              <a:rPr lang="en-US" dirty="0"/>
              <a:t>Use the elicited proxies as control variables in regressions</a:t>
            </a:r>
          </a:p>
        </p:txBody>
      </p:sp>
    </p:spTree>
    <p:extLst>
      <p:ext uri="{BB962C8B-B14F-4D97-AF65-F5344CB8AC3E}">
        <p14:creationId xmlns:p14="http://schemas.microsoft.com/office/powerpoint/2010/main" val="27344478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Identifying Competitiveness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8291264" cy="4869160"/>
          </a:xfrm>
        </p:spPr>
        <p:txBody>
          <a:bodyPr>
            <a:normAutofit fontScale="47500" lnSpcReduction="20000"/>
          </a:bodyPr>
          <a:lstStyle/>
          <a:p>
            <a:endParaRPr lang="en-US" sz="3400" dirty="0"/>
          </a:p>
          <a:p>
            <a:endParaRPr lang="en-US" sz="3400" dirty="0"/>
          </a:p>
          <a:p>
            <a:endParaRPr lang="en-US" sz="3400" dirty="0"/>
          </a:p>
          <a:p>
            <a:endParaRPr lang="en-US" sz="3400" dirty="0"/>
          </a:p>
          <a:p>
            <a:endParaRPr lang="en-US" sz="3400" dirty="0"/>
          </a:p>
          <a:p>
            <a:endParaRPr lang="en-US" sz="3400" dirty="0"/>
          </a:p>
          <a:p>
            <a:endParaRPr lang="en-US" sz="3400" dirty="0"/>
          </a:p>
          <a:p>
            <a:endParaRPr lang="en-US" sz="3400" dirty="0"/>
          </a:p>
          <a:p>
            <a:endParaRPr lang="en-US" sz="3400" dirty="0"/>
          </a:p>
          <a:p>
            <a:endParaRPr lang="en-US" sz="3400" dirty="0"/>
          </a:p>
          <a:p>
            <a:endParaRPr lang="en-US" sz="3400" dirty="0"/>
          </a:p>
          <a:p>
            <a:endParaRPr lang="en-US" sz="3400" dirty="0"/>
          </a:p>
          <a:p>
            <a:endParaRPr lang="en-US" sz="3400" dirty="0"/>
          </a:p>
          <a:p>
            <a:endParaRPr lang="en-US" sz="3400" dirty="0"/>
          </a:p>
          <a:p>
            <a:r>
              <a:rPr lang="en-US" sz="4500" dirty="0"/>
              <a:t>Control for risk preferences and confidence</a:t>
            </a:r>
          </a:p>
          <a:p>
            <a:pPr lvl="1"/>
            <a:r>
              <a:rPr lang="en-US" sz="3800" dirty="0"/>
              <a:t>Still a gender gap of 12.2pp (or 52.4% of the original gap)</a:t>
            </a:r>
          </a:p>
          <a:p>
            <a:r>
              <a:rPr lang="en-US" sz="4500" dirty="0"/>
              <a:t>Claim: 52.4% of original gap due to competitiveness</a:t>
            </a:r>
          </a:p>
          <a:p>
            <a:pPr marL="411480" lvl="1" indent="0">
              <a:buNone/>
            </a:pPr>
            <a:r>
              <a:rPr lang="en-US" sz="3800" dirty="0"/>
              <a:t>“The large and significant </a:t>
            </a:r>
            <a:r>
              <a:rPr lang="en-US" sz="3800" b="1" dirty="0"/>
              <a:t>residual</a:t>
            </a:r>
            <a:r>
              <a:rPr lang="en-US" sz="3800" dirty="0"/>
              <a:t> in tournament entry after controlling for </a:t>
            </a:r>
            <a:r>
              <a:rPr lang="en-US" sz="3800" b="1" dirty="0"/>
              <a:t>performances,</a:t>
            </a:r>
            <a:r>
              <a:rPr lang="en-US" sz="3800" dirty="0"/>
              <a:t> </a:t>
            </a:r>
            <a:r>
              <a:rPr lang="en-US" sz="3800" b="1" dirty="0"/>
              <a:t>confidence</a:t>
            </a:r>
            <a:r>
              <a:rPr lang="en-US" sz="3800" dirty="0"/>
              <a:t> and </a:t>
            </a:r>
            <a:r>
              <a:rPr lang="en-US" sz="3800" b="1" dirty="0"/>
              <a:t>risk aversion </a:t>
            </a:r>
            <a:r>
              <a:rPr lang="en-US" sz="3800" dirty="0"/>
              <a:t>is labeled as gender differences in </a:t>
            </a:r>
            <a:r>
              <a:rPr lang="en-US" sz="3800" b="1" dirty="0"/>
              <a:t>competitiveness</a:t>
            </a:r>
            <a:r>
              <a:rPr lang="en-US" sz="3800" dirty="0"/>
              <a:t>.” (</a:t>
            </a:r>
            <a:r>
              <a:rPr lang="en-US" sz="3800" dirty="0" err="1"/>
              <a:t>Niederle</a:t>
            </a:r>
            <a:r>
              <a:rPr lang="en-US" sz="3800" dirty="0"/>
              <a:t>, 2017, AER: PP)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757238" y="1916832"/>
          <a:ext cx="4606850" cy="38229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5" name="Document" r:id="rId4" imgW="5026534" imgH="4169310" progId="Word.Document.12">
                  <p:embed/>
                </p:oleObj>
              </mc:Choice>
              <mc:Fallback>
                <p:oleObj name="Document" r:id="rId4" imgW="5026534" imgH="4169310" progId="Word.Document.12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7238" y="1916832"/>
                        <a:ext cx="4606850" cy="382295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0" y="454968"/>
            <a:ext cx="1847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6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64088" y="3068960"/>
            <a:ext cx="30963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dirty="0"/>
              <a:t>Source: Buser, Niederle, Oosterbeek (QJE, 2014)</a:t>
            </a:r>
          </a:p>
        </p:txBody>
      </p:sp>
    </p:spTree>
    <p:extLst>
      <p:ext uri="{BB962C8B-B14F-4D97-AF65-F5344CB8AC3E}">
        <p14:creationId xmlns:p14="http://schemas.microsoft.com/office/powerpoint/2010/main" val="3180465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1649</TotalTime>
  <Words>3700</Words>
  <Application>Microsoft Office PowerPoint</Application>
  <PresentationFormat>On-screen Show (4:3)</PresentationFormat>
  <Paragraphs>781</Paragraphs>
  <Slides>73</Slides>
  <Notes>52</Notes>
  <HiddenSlides>3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73</vt:i4>
      </vt:variant>
    </vt:vector>
  </HeadingPairs>
  <TitlesOfParts>
    <vt:vector size="85" baseType="lpstr">
      <vt:lpstr>Arial</vt:lpstr>
      <vt:lpstr>Calibri</vt:lpstr>
      <vt:lpstr>Cambria Math</vt:lpstr>
      <vt:lpstr>ff-more-web-pro</vt:lpstr>
      <vt:lpstr>Georgia</vt:lpstr>
      <vt:lpstr>inherit</vt:lpstr>
      <vt:lpstr>Source Sans Pro</vt:lpstr>
      <vt:lpstr>Times New Roman</vt:lpstr>
      <vt:lpstr>Trebuchet MS</vt:lpstr>
      <vt:lpstr>Wingdings 2</vt:lpstr>
      <vt:lpstr>Urban</vt:lpstr>
      <vt:lpstr>Document</vt:lpstr>
      <vt:lpstr>Gender Differences in Tournament Choices: Risk Preferences, Overconfidence, or Competitiveness?</vt:lpstr>
      <vt:lpstr>Gender differences in labor market</vt:lpstr>
      <vt:lpstr>Gender differences in competition</vt:lpstr>
      <vt:lpstr>Niederle &amp; Vesterlund, 2007</vt:lpstr>
      <vt:lpstr>Niederle &amp; Vesterlund, 2007</vt:lpstr>
      <vt:lpstr>Identifying Competitiveness</vt:lpstr>
      <vt:lpstr>Identifying Competitiveness</vt:lpstr>
      <vt:lpstr>Identifying Competitiveness</vt:lpstr>
      <vt:lpstr>Identifying Competitiveness</vt:lpstr>
      <vt:lpstr>Identifying Competitiveness</vt:lpstr>
      <vt:lpstr>Identifying Competitiveness</vt:lpstr>
      <vt:lpstr>Gillen, Snowberg, Yariv (2019)</vt:lpstr>
      <vt:lpstr>Gillen, Snowberg, Yariv (2019)</vt:lpstr>
      <vt:lpstr>A simulated example</vt:lpstr>
      <vt:lpstr>Gillen, Snowberg, Yariv (2019)</vt:lpstr>
      <vt:lpstr>Identifying Competitiveness</vt:lpstr>
      <vt:lpstr>Gillen, Snowberg, Yariv (2019)</vt:lpstr>
      <vt:lpstr>Gillen, Snowberg, Yariv (2019)</vt:lpstr>
      <vt:lpstr>Gillen, Snowberg, Yariv (2019)</vt:lpstr>
      <vt:lpstr>Gillen, Snowberg, Yariv (2019)</vt:lpstr>
      <vt:lpstr>The competitiveness debate</vt:lpstr>
      <vt:lpstr>My contribution</vt:lpstr>
      <vt:lpstr>Timeline</vt:lpstr>
      <vt:lpstr>Overview</vt:lpstr>
      <vt:lpstr>Identification Strategy</vt:lpstr>
      <vt:lpstr>Niederle and Vesterlund (2007)</vt:lpstr>
      <vt:lpstr>Identification Strategy: Example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Identification Strategy</vt:lpstr>
      <vt:lpstr>Experimental Design</vt:lpstr>
      <vt:lpstr>Experimental Design</vt:lpstr>
      <vt:lpstr>Experimental Design</vt:lpstr>
      <vt:lpstr>Experimental Design</vt:lpstr>
      <vt:lpstr>1: Replicate Niederle &amp; Vesterlund</vt:lpstr>
      <vt:lpstr>Experimental design</vt:lpstr>
      <vt:lpstr>2: Eliminating competitiveness</vt:lpstr>
      <vt:lpstr>2: Eliciting choice</vt:lpstr>
      <vt:lpstr>Identification Strategy Summary</vt:lpstr>
      <vt:lpstr>Additional considerations</vt:lpstr>
      <vt:lpstr>Preliminaries: performance</vt:lpstr>
      <vt:lpstr>Preliminaries: confidence</vt:lpstr>
      <vt:lpstr>Preliminaries: risk preferences</vt:lpstr>
      <vt:lpstr>Main results</vt:lpstr>
      <vt:lpstr>Main results</vt:lpstr>
      <vt:lpstr>Main results</vt:lpstr>
      <vt:lpstr>Treatment Estimate</vt:lpstr>
      <vt:lpstr>Regression Estimate</vt:lpstr>
      <vt:lpstr>Treatment Estimate</vt:lpstr>
      <vt:lpstr>Experiment 1: Takeaways</vt:lpstr>
      <vt:lpstr>Experiment 2</vt:lpstr>
      <vt:lpstr>Experiment 2</vt:lpstr>
      <vt:lpstr>Main results of experiment 2</vt:lpstr>
      <vt:lpstr>Main results of experiment 2</vt:lpstr>
      <vt:lpstr>Robustness Checks</vt:lpstr>
      <vt:lpstr>Measurement Error</vt:lpstr>
      <vt:lpstr>Measurement Error</vt:lpstr>
      <vt:lpstr>Measurement Error: Theory</vt:lpstr>
      <vt:lpstr>Measurement Error: Theory</vt:lpstr>
      <vt:lpstr>Measurement Error: Treatments</vt:lpstr>
      <vt:lpstr>Measurement error: treatments</vt:lpstr>
      <vt:lpstr>Elicitation Technique</vt:lpstr>
      <vt:lpstr>Elicitation Technique: Treatments</vt:lpstr>
      <vt:lpstr>Additional evidence</vt:lpstr>
      <vt:lpstr>Additional evidence</vt:lpstr>
      <vt:lpstr>Summary</vt:lpstr>
      <vt:lpstr>Implications</vt:lpstr>
      <vt:lpstr>Implications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Gender Differences in Competition and Risk Attitudes</dc:title>
  <dc:creator>Roel</dc:creator>
  <cp:lastModifiedBy>Roel van Veldhuizen</cp:lastModifiedBy>
  <cp:revision>752</cp:revision>
  <dcterms:created xsi:type="dcterms:W3CDTF">2013-09-17T08:52:31Z</dcterms:created>
  <dcterms:modified xsi:type="dcterms:W3CDTF">2022-05-05T06:49:37Z</dcterms:modified>
</cp:coreProperties>
</file>